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84" r:id="rId1"/>
  </p:sldMasterIdLst>
  <p:notesMasterIdLst>
    <p:notesMasterId r:id="rId38"/>
  </p:notesMasterIdLst>
  <p:sldIdLst>
    <p:sldId id="263" r:id="rId2"/>
    <p:sldId id="269" r:id="rId3"/>
    <p:sldId id="265" r:id="rId4"/>
    <p:sldId id="441" r:id="rId5"/>
    <p:sldId id="414" r:id="rId6"/>
    <p:sldId id="445" r:id="rId7"/>
    <p:sldId id="434" r:id="rId8"/>
    <p:sldId id="429" r:id="rId9"/>
    <p:sldId id="436" r:id="rId10"/>
    <p:sldId id="446" r:id="rId11"/>
    <p:sldId id="444" r:id="rId12"/>
    <p:sldId id="448" r:id="rId13"/>
    <p:sldId id="435" r:id="rId14"/>
    <p:sldId id="449" r:id="rId15"/>
    <p:sldId id="450" r:id="rId16"/>
    <p:sldId id="451" r:id="rId17"/>
    <p:sldId id="439" r:id="rId18"/>
    <p:sldId id="443" r:id="rId19"/>
    <p:sldId id="452" r:id="rId20"/>
    <p:sldId id="453" r:id="rId21"/>
    <p:sldId id="454" r:id="rId22"/>
    <p:sldId id="427" r:id="rId23"/>
    <p:sldId id="422" r:id="rId24"/>
    <p:sldId id="432" r:id="rId25"/>
    <p:sldId id="412" r:id="rId26"/>
    <p:sldId id="385" r:id="rId27"/>
    <p:sldId id="267" r:id="rId28"/>
    <p:sldId id="417" r:id="rId29"/>
    <p:sldId id="415" r:id="rId30"/>
    <p:sldId id="395" r:id="rId31"/>
    <p:sldId id="407" r:id="rId32"/>
    <p:sldId id="408" r:id="rId33"/>
    <p:sldId id="399" r:id="rId34"/>
    <p:sldId id="397" r:id="rId35"/>
    <p:sldId id="398" r:id="rId36"/>
    <p:sldId id="400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061E"/>
    <a:srgbClr val="B650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33" autoAdjust="0"/>
    <p:restoredTop sz="96160"/>
  </p:normalViewPr>
  <p:slideViewPr>
    <p:cSldViewPr snapToGrid="0" snapToObjects="1">
      <p:cViewPr varScale="1">
        <p:scale>
          <a:sx n="117" d="100"/>
          <a:sy n="117" d="100"/>
        </p:scale>
        <p:origin x="888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svg>
</file>

<file path=ppt/media/image15.png>
</file>

<file path=ppt/media/image2.png>
</file>

<file path=ppt/media/image3.png>
</file>

<file path=ppt/media/image4.png>
</file>

<file path=ppt/media/image40.png>
</file>

<file path=ppt/media/image5.png>
</file>

<file path=ppt/media/image50.png>
</file>

<file path=ppt/media/image6.png>
</file>

<file path=ppt/media/image60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7608-F877-A844-A447-8F4AE0FF71C9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0B5AC4-FCD1-8B45-8AD3-4759FBC8B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49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give you an idea of where we are today in terms of actual missions that have flown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CBF6FF-659B-4368-B9A0-754BF9CE65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372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give you an idea of where we are today in terms of actual missions that have flown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CBF6FF-659B-4368-B9A0-754BF9CE65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110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537999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4017674"/>
            <a:ext cx="9144000" cy="684952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dirty="0"/>
              <a:t>Alan Aguilar Jaramillo, Ben </a:t>
            </a:r>
            <a:r>
              <a:rPr lang="en-US" dirty="0" err="1"/>
              <a:t>Gorr</a:t>
            </a:r>
            <a:r>
              <a:rPr lang="en-US" dirty="0"/>
              <a:t>, Dr Daniel Selva Valero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2691F0-3677-7141-B747-93E4B0095ECE}"/>
              </a:ext>
            </a:extLst>
          </p:cNvPr>
          <p:cNvCxnSpPr>
            <a:cxnSpLocks/>
          </p:cNvCxnSpPr>
          <p:nvPr userDrawn="1"/>
        </p:nvCxnSpPr>
        <p:spPr>
          <a:xfrm>
            <a:off x="2672308" y="3969843"/>
            <a:ext cx="6847383" cy="0"/>
          </a:xfrm>
          <a:prstGeom prst="line">
            <a:avLst/>
          </a:prstGeom>
          <a:ln w="28575">
            <a:solidFill>
              <a:srgbClr val="4306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ubtitle 2">
            <a:extLst>
              <a:ext uri="{FF2B5EF4-FFF2-40B4-BE49-F238E27FC236}">
                <a16:creationId xmlns:a16="http://schemas.microsoft.com/office/drawing/2014/main" id="{CCD1B47B-4DF0-A244-B056-07B15E055DE6}"/>
              </a:ext>
            </a:extLst>
          </p:cNvPr>
          <p:cNvSpPr txBox="1">
            <a:spLocks/>
          </p:cNvSpPr>
          <p:nvPr userDrawn="1"/>
        </p:nvSpPr>
        <p:spPr>
          <a:xfrm>
            <a:off x="1524000" y="4360150"/>
            <a:ext cx="9144000" cy="365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Systems Engineering Architecture Knowledge Lab - Texas A&amp;M University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C52804A-A85F-D140-B3FF-94F954F2CFC1}"/>
              </a:ext>
            </a:extLst>
          </p:cNvPr>
          <p:cNvSpPr/>
          <p:nvPr userDrawn="1"/>
        </p:nvSpPr>
        <p:spPr>
          <a:xfrm>
            <a:off x="11349728" y="6589264"/>
            <a:ext cx="265246" cy="125643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422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0480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652427"/>
            <a:ext cx="10515600" cy="452453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547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933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217" y="233950"/>
            <a:ext cx="11667281" cy="73212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217" y="1102848"/>
            <a:ext cx="11667280" cy="519955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2B8ADEE-EF7A-3244-8EB4-DD4985CBC4D7}"/>
              </a:ext>
            </a:extLst>
          </p:cNvPr>
          <p:cNvCxnSpPr>
            <a:cxnSpLocks/>
          </p:cNvCxnSpPr>
          <p:nvPr userDrawn="1"/>
        </p:nvCxnSpPr>
        <p:spPr>
          <a:xfrm>
            <a:off x="266217" y="966077"/>
            <a:ext cx="11667280" cy="0"/>
          </a:xfrm>
          <a:prstGeom prst="line">
            <a:avLst/>
          </a:prstGeom>
          <a:ln w="28575">
            <a:solidFill>
              <a:srgbClr val="4306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255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295523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5148260"/>
            <a:ext cx="10515600" cy="9413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5141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73212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50670"/>
            <a:ext cx="5181600" cy="452629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50670"/>
            <a:ext cx="5181600" cy="452629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86F79B3-0E9B-C94D-8555-FA5F74C7366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547276"/>
            <a:ext cx="6847383" cy="0"/>
          </a:xfrm>
          <a:prstGeom prst="line">
            <a:avLst/>
          </a:prstGeom>
          <a:ln w="28575">
            <a:solidFill>
              <a:srgbClr val="4306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6043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68336"/>
            <a:ext cx="10515600" cy="75759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68619"/>
            <a:ext cx="5157787" cy="49053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159154"/>
            <a:ext cx="5157787" cy="40305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68619"/>
            <a:ext cx="5183188" cy="49053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159154"/>
            <a:ext cx="5183188" cy="40305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BC7E5D-86A0-F54B-8F08-08EB74BC7602}"/>
              </a:ext>
            </a:extLst>
          </p:cNvPr>
          <p:cNvCxnSpPr>
            <a:cxnSpLocks/>
          </p:cNvCxnSpPr>
          <p:nvPr userDrawn="1"/>
        </p:nvCxnSpPr>
        <p:spPr>
          <a:xfrm>
            <a:off x="838200" y="1547276"/>
            <a:ext cx="6847383" cy="0"/>
          </a:xfrm>
          <a:prstGeom prst="line">
            <a:avLst/>
          </a:prstGeom>
          <a:ln w="28575">
            <a:solidFill>
              <a:srgbClr val="4306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31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00644"/>
            <a:ext cx="10515600" cy="712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165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8023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5085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9459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2005" y="185457"/>
            <a:ext cx="11661494" cy="7865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2005" y="1166732"/>
            <a:ext cx="11661494" cy="5112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9DA8CA-3A3A-7747-B578-53BD19D2D333}"/>
              </a:ext>
            </a:extLst>
          </p:cNvPr>
          <p:cNvSpPr/>
          <p:nvPr userDrawn="1"/>
        </p:nvSpPr>
        <p:spPr>
          <a:xfrm>
            <a:off x="-72736" y="6483986"/>
            <a:ext cx="12267177" cy="381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D553FE6-8F21-2042-B888-FB2EEEAE4274}"/>
              </a:ext>
            </a:extLst>
          </p:cNvPr>
          <p:cNvSpPr txBox="1"/>
          <p:nvPr userDrawn="1"/>
        </p:nvSpPr>
        <p:spPr>
          <a:xfrm>
            <a:off x="2706547" y="6492873"/>
            <a:ext cx="6778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SEAK Lab  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30CF1E2-42BB-A649-AC23-486C731ADE09}"/>
              </a:ext>
            </a:extLst>
          </p:cNvPr>
          <p:cNvSpPr txBox="1">
            <a:spLocks/>
          </p:cNvSpPr>
          <p:nvPr userDrawn="1"/>
        </p:nvSpPr>
        <p:spPr>
          <a:xfrm>
            <a:off x="8513340" y="6484454"/>
            <a:ext cx="3135774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i="0" kern="1200">
                <a:solidFill>
                  <a:schemeClr val="bg1"/>
                </a:solidFill>
                <a:latin typeface="Helvetica" pitchFamily="2" charset="0"/>
                <a:ea typeface="Baskerville" panose="02020502070401020303" pitchFamily="18" charset="0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/>
              <a:t>		</a:t>
            </a:r>
            <a:fld id="{AC8E475C-3686-5646-B924-3526F965A4A1}" type="slidenum">
              <a:rPr lang="en-US" sz="1200" smtClean="0"/>
              <a:pPr algn="r"/>
              <a:t>‹#›</a:t>
            </a:fld>
            <a:endParaRPr lang="en-US" sz="12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17DD65A-61A0-F647-A026-A697EBCF024D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542886" y="6523367"/>
            <a:ext cx="1370958" cy="28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489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Helvetica" pitchFamily="2" charset="0"/>
          <a:ea typeface="+mj-ea"/>
          <a:cs typeface="Damascus" pitchFamily="2" charset="-78"/>
        </a:defRPr>
      </a:lvl1pPr>
    </p:titleStyle>
    <p:bodyStyle>
      <a:lvl1pPr marL="0" indent="0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293688" indent="-231775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4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460375" indent="-219075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0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628650" indent="-230188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8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808038" indent="-211138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8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eakers/DMASpy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png"/><Relationship Id="rId5" Type="http://schemas.openxmlformats.org/officeDocument/2006/relationships/image" Target="../media/image50.png"/><Relationship Id="rId4" Type="http://schemas.openxmlformats.org/officeDocument/2006/relationships/image" Target="../media/image1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74911-91D2-6F41-BCD8-77F3FEBD97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DMAS: Decentralized Multiagent Simulation – System 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CD814B-6BC9-AC48-A098-E0582F2DD3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Alan Aguilar Jaramillo, Ben </a:t>
            </a:r>
            <a:r>
              <a:rPr lang="en-US" sz="2000" dirty="0" err="1"/>
              <a:t>Gorr</a:t>
            </a:r>
            <a:r>
              <a:rPr lang="en-US" sz="2000" dirty="0"/>
              <a:t>, </a:t>
            </a:r>
            <a:r>
              <a:rPr lang="en-US" sz="2000" dirty="0" err="1"/>
              <a:t>Chrissi</a:t>
            </a:r>
            <a:r>
              <a:rPr lang="en-US" sz="2000" dirty="0"/>
              <a:t> Erwin, Dr Daniel Selva Valero</a:t>
            </a:r>
          </a:p>
        </p:txBody>
      </p:sp>
    </p:spTree>
    <p:extLst>
      <p:ext uri="{BB962C8B-B14F-4D97-AF65-F5344CB8AC3E}">
        <p14:creationId xmlns:p14="http://schemas.microsoft.com/office/powerpoint/2010/main" val="1612389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Simulation Architecture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2EDD533-8D1D-4436-AC59-7EF19A98A40C}"/>
              </a:ext>
            </a:extLst>
          </p:cNvPr>
          <p:cNvGrpSpPr/>
          <p:nvPr/>
        </p:nvGrpSpPr>
        <p:grpSpPr>
          <a:xfrm>
            <a:off x="5338413" y="1181475"/>
            <a:ext cx="6579731" cy="5225099"/>
            <a:chOff x="3135041" y="1176489"/>
            <a:chExt cx="6579731" cy="5225099"/>
          </a:xfrm>
        </p:grpSpPr>
        <p:sp>
          <p:nvSpPr>
            <p:cNvPr id="50" name="Rounded Rectangle 29">
              <a:extLst>
                <a:ext uri="{FF2B5EF4-FFF2-40B4-BE49-F238E27FC236}">
                  <a16:creationId xmlns:a16="http://schemas.microsoft.com/office/drawing/2014/main" id="{E0AEDFB0-1D0B-4CEE-A5D0-14F20587F130}"/>
                </a:ext>
              </a:extLst>
            </p:cNvPr>
            <p:cNvSpPr/>
            <p:nvPr/>
          </p:nvSpPr>
          <p:spPr>
            <a:xfrm>
              <a:off x="4484638" y="1176489"/>
              <a:ext cx="5230134" cy="4875209"/>
            </a:xfrm>
            <a:prstGeom prst="roundRect">
              <a:avLst>
                <a:gd name="adj" fmla="val 609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ysClr val="windowText" lastClr="000000"/>
                  </a:solidFill>
                </a:rPr>
                <a:t>Agent</a:t>
              </a:r>
            </a:p>
          </p:txBody>
        </p:sp>
        <p:sp>
          <p:nvSpPr>
            <p:cNvPr id="51" name="Rounded Rectangle 30">
              <a:extLst>
                <a:ext uri="{FF2B5EF4-FFF2-40B4-BE49-F238E27FC236}">
                  <a16:creationId xmlns:a16="http://schemas.microsoft.com/office/drawing/2014/main" id="{4B8DA099-2B1F-4BD4-9F31-36F20EB9EBB5}"/>
                </a:ext>
              </a:extLst>
            </p:cNvPr>
            <p:cNvSpPr/>
            <p:nvPr/>
          </p:nvSpPr>
          <p:spPr>
            <a:xfrm rot="16200000">
              <a:off x="2275564" y="2293861"/>
              <a:ext cx="2154955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Environment</a:t>
              </a:r>
            </a:p>
          </p:txBody>
        </p:sp>
        <p:sp>
          <p:nvSpPr>
            <p:cNvPr id="55" name="Rounded Rectangle 30">
              <a:extLst>
                <a:ext uri="{FF2B5EF4-FFF2-40B4-BE49-F238E27FC236}">
                  <a16:creationId xmlns:a16="http://schemas.microsoft.com/office/drawing/2014/main" id="{94A46EF4-4DF0-44D1-BEF0-452F76CA90AC}"/>
                </a:ext>
              </a:extLst>
            </p:cNvPr>
            <p:cNvSpPr/>
            <p:nvPr/>
          </p:nvSpPr>
          <p:spPr>
            <a:xfrm rot="16200000">
              <a:off x="2363435" y="4835074"/>
              <a:ext cx="1979210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Other Agents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8EE2573-973C-41AE-BB07-711671B78A45}"/>
                </a:ext>
              </a:extLst>
            </p:cNvPr>
            <p:cNvSpPr/>
            <p:nvPr/>
          </p:nvSpPr>
          <p:spPr>
            <a:xfrm>
              <a:off x="4484636" y="1914989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i="1" dirty="0">
                  <a:solidFill>
                    <a:sysClr val="windowText" lastClr="000000"/>
                  </a:solidFill>
                </a:rPr>
                <a:t>SUB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38A3828-E53A-4234-96AD-59AC3F5C00D5}"/>
                </a:ext>
              </a:extLst>
            </p:cNvPr>
            <p:cNvSpPr/>
            <p:nvPr/>
          </p:nvSpPr>
          <p:spPr>
            <a:xfrm>
              <a:off x="4484636" y="2713647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13FB935C-DAB4-4766-84FA-EAA0E6C1F7FE}"/>
                </a:ext>
              </a:extLst>
            </p:cNvPr>
            <p:cNvSpPr/>
            <p:nvPr/>
          </p:nvSpPr>
          <p:spPr>
            <a:xfrm>
              <a:off x="4484637" y="4417867"/>
              <a:ext cx="367030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0FE32B0-FE4A-45F8-B067-98798FCF056A}"/>
                </a:ext>
              </a:extLst>
            </p:cNvPr>
            <p:cNvSpPr/>
            <p:nvPr/>
          </p:nvSpPr>
          <p:spPr>
            <a:xfrm>
              <a:off x="4484636" y="5216525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REP</a:t>
              </a:r>
            </a:p>
          </p:txBody>
        </p:sp>
        <p:sp>
          <p:nvSpPr>
            <p:cNvPr id="62" name="Rounded Rectangle 29">
              <a:extLst>
                <a:ext uri="{FF2B5EF4-FFF2-40B4-BE49-F238E27FC236}">
                  <a16:creationId xmlns:a16="http://schemas.microsoft.com/office/drawing/2014/main" id="{84314AD0-ACB8-4AED-840F-F5BDB3AE01B3}"/>
                </a:ext>
              </a:extLst>
            </p:cNvPr>
            <p:cNvSpPr/>
            <p:nvPr/>
          </p:nvSpPr>
          <p:spPr>
            <a:xfrm rot="16200000">
              <a:off x="4331561" y="3921854"/>
              <a:ext cx="3188753" cy="368764"/>
            </a:xfrm>
            <a:prstGeom prst="roundRect">
              <a:avLst>
                <a:gd name="adj" fmla="val 6097"/>
              </a:avLst>
            </a:prstGeom>
            <a:solidFill>
              <a:schemeClr val="accent2">
                <a:lumMod val="10000"/>
                <a:lumOff val="90000"/>
              </a:schemeClr>
            </a:solidFill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Engineering Module</a:t>
              </a:r>
            </a:p>
          </p:txBody>
        </p:sp>
        <p:sp>
          <p:nvSpPr>
            <p:cNvPr id="64" name="Rounded Rectangle 29">
              <a:extLst>
                <a:ext uri="{FF2B5EF4-FFF2-40B4-BE49-F238E27FC236}">
                  <a16:creationId xmlns:a16="http://schemas.microsoft.com/office/drawing/2014/main" id="{D2F9E6E5-647E-45DF-A58F-C1AF866049B5}"/>
                </a:ext>
              </a:extLst>
            </p:cNvPr>
            <p:cNvSpPr/>
            <p:nvPr/>
          </p:nvSpPr>
          <p:spPr>
            <a:xfrm>
              <a:off x="7750467" y="2744508"/>
              <a:ext cx="1307237" cy="307489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Science Module</a:t>
              </a:r>
            </a:p>
          </p:txBody>
        </p:sp>
        <p:sp>
          <p:nvSpPr>
            <p:cNvPr id="67" name="Rounded Rectangle 29">
              <a:extLst>
                <a:ext uri="{FF2B5EF4-FFF2-40B4-BE49-F238E27FC236}">
                  <a16:creationId xmlns:a16="http://schemas.microsoft.com/office/drawing/2014/main" id="{05E2CF58-F2C9-47EA-9479-F1685A9AFC87}"/>
                </a:ext>
              </a:extLst>
            </p:cNvPr>
            <p:cNvSpPr/>
            <p:nvPr/>
          </p:nvSpPr>
          <p:spPr>
            <a:xfrm>
              <a:off x="7756716" y="4340259"/>
              <a:ext cx="1307237" cy="307487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DF6873D1-75F8-4188-8E10-78AAA6059D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6821" y="2896035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83F51AF6-5D13-44CB-9086-CA00B047F0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2604" y="211730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62A39196-21FC-489B-9DF7-FABCDA0B109B}"/>
                </a:ext>
              </a:extLst>
            </p:cNvPr>
            <p:cNvSpPr txBox="1"/>
            <p:nvPr/>
          </p:nvSpPr>
          <p:spPr>
            <a:xfrm>
              <a:off x="3534232" y="1765577"/>
              <a:ext cx="987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AA682F0E-F9CE-4D26-B0BA-68FC21173DC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59138" y="5398175"/>
              <a:ext cx="922031" cy="738"/>
            </a:xfrm>
            <a:prstGeom prst="straightConnector1">
              <a:avLst/>
            </a:prstGeom>
            <a:ln w="28575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9CE81606-06DA-4C64-B3FB-3F834C0DAF71}"/>
                </a:ext>
              </a:extLst>
            </p:cNvPr>
            <p:cNvSpPr txBox="1"/>
            <p:nvPr/>
          </p:nvSpPr>
          <p:spPr>
            <a:xfrm>
              <a:off x="3571039" y="2922499"/>
              <a:ext cx="925497" cy="846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-GP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-GS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state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observation metrics info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9FE61148-FF60-4E0B-B28A-B6F7231CEBC4}"/>
                </a:ext>
              </a:extLst>
            </p:cNvPr>
            <p:cNvSpPr txBox="1"/>
            <p:nvPr/>
          </p:nvSpPr>
          <p:spPr>
            <a:xfrm>
              <a:off x="3540959" y="5447481"/>
              <a:ext cx="98720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Results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197ED0D8-0581-4582-B791-8EC4E3A8C9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53401" y="2896773"/>
              <a:ext cx="884690" cy="0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5667D714-7120-4F6F-814B-92A03549CDF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0870" y="459951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72C9966E-D48E-480B-A6F3-7AEA67689793}"/>
                </a:ext>
              </a:extLst>
            </p:cNvPr>
            <p:cNvCxnSpPr>
              <a:cxnSpLocks/>
              <a:endCxn id="59" idx="3"/>
            </p:cNvCxnSpPr>
            <p:nvPr/>
          </p:nvCxnSpPr>
          <p:spPr>
            <a:xfrm flipH="1">
              <a:off x="4851667" y="4599517"/>
              <a:ext cx="886424" cy="739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B1ECF48-E288-44B1-BCA6-09C3BA3C413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4967" y="5404528"/>
              <a:ext cx="881221" cy="0"/>
            </a:xfrm>
            <a:prstGeom prst="straightConnector1">
              <a:avLst/>
            </a:prstGeom>
            <a:ln w="19050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0F3461A8-7CE8-4EF8-A6E4-48A944C43B0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10320" y="4427232"/>
              <a:ext cx="1655734" cy="0"/>
            </a:xfrm>
            <a:prstGeom prst="straightConnector1">
              <a:avLst/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B7E38EA0-50D1-4110-8057-7C72DCBD54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8420" y="4585956"/>
              <a:ext cx="1652047" cy="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8E346373-C141-44BB-AD72-B158EB88CDBF}"/>
                </a:ext>
              </a:extLst>
            </p:cNvPr>
            <p:cNvCxnSpPr>
              <a:cxnSpLocks/>
            </p:cNvCxnSpPr>
            <p:nvPr/>
          </p:nvCxnSpPr>
          <p:spPr>
            <a:xfrm>
              <a:off x="8299490" y="3051997"/>
              <a:ext cx="0" cy="1288262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92381917-2583-4D12-92F0-7A9B54677172}"/>
                </a:ext>
              </a:extLst>
            </p:cNvPr>
            <p:cNvSpPr/>
            <p:nvPr/>
          </p:nvSpPr>
          <p:spPr>
            <a:xfrm>
              <a:off x="5374611" y="1674572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Event Handler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85668D7F-96B3-4DE1-84CD-38785E411FFF}"/>
                </a:ext>
              </a:extLst>
            </p:cNvPr>
            <p:cNvSpPr/>
            <p:nvPr/>
          </p:nvSpPr>
          <p:spPr>
            <a:xfrm>
              <a:off x="7311652" y="1674009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Sim Start/End</a:t>
              </a:r>
            </a:p>
          </p:txBody>
        </p:sp>
        <p:cxnSp>
          <p:nvCxnSpPr>
            <p:cNvPr id="88" name="Elbow Connector 56">
              <a:extLst>
                <a:ext uri="{FF2B5EF4-FFF2-40B4-BE49-F238E27FC236}">
                  <a16:creationId xmlns:a16="http://schemas.microsoft.com/office/drawing/2014/main" id="{AA4E7D89-F193-4880-A96F-E237B37D1FDE}"/>
                </a:ext>
              </a:extLst>
            </p:cNvPr>
            <p:cNvCxnSpPr>
              <a:cxnSpLocks/>
              <a:stCxn id="56" idx="3"/>
              <a:endCxn id="86" idx="1"/>
            </p:cNvCxnSpPr>
            <p:nvPr/>
          </p:nvCxnSpPr>
          <p:spPr>
            <a:xfrm flipV="1">
              <a:off x="4853401" y="1867447"/>
              <a:ext cx="521210" cy="229931"/>
            </a:xfrm>
            <a:prstGeom prst="bentConnector3">
              <a:avLst>
                <a:gd name="adj1" fmla="val 50000"/>
              </a:avLst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ED86A675-70DC-414A-A93E-F0C380F30F8F}"/>
                </a:ext>
              </a:extLst>
            </p:cNvPr>
            <p:cNvCxnSpPr>
              <a:cxnSpLocks/>
              <a:stCxn id="87" idx="1"/>
              <a:endCxn id="86" idx="3"/>
            </p:cNvCxnSpPr>
            <p:nvPr/>
          </p:nvCxnSpPr>
          <p:spPr>
            <a:xfrm flipH="1">
              <a:off x="6513638" y="1866884"/>
              <a:ext cx="798014" cy="563"/>
            </a:xfrm>
            <a:prstGeom prst="straightConnector1">
              <a:avLst/>
            </a:prstGeom>
            <a:ln w="19050">
              <a:prstDash val="solid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C1A66523-584F-4B1A-95AA-B05224EA7F69}"/>
                </a:ext>
              </a:extLst>
            </p:cNvPr>
            <p:cNvCxnSpPr>
              <a:cxnSpLocks/>
            </p:cNvCxnSpPr>
            <p:nvPr/>
          </p:nvCxnSpPr>
          <p:spPr>
            <a:xfrm>
              <a:off x="5909435" y="2059759"/>
              <a:ext cx="0" cy="45210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Rounded Rectangle 29">
              <a:extLst>
                <a:ext uri="{FF2B5EF4-FFF2-40B4-BE49-F238E27FC236}">
                  <a16:creationId xmlns:a16="http://schemas.microsoft.com/office/drawing/2014/main" id="{BC19FCC3-B4A4-44DC-920A-927C94FBF0EE}"/>
                </a:ext>
              </a:extLst>
            </p:cNvPr>
            <p:cNvSpPr/>
            <p:nvPr/>
          </p:nvSpPr>
          <p:spPr>
            <a:xfrm>
              <a:off x="5251284" y="1345167"/>
              <a:ext cx="3281173" cy="902555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200" i="1" dirty="0">
                  <a:solidFill>
                    <a:sysClr val="windowText" lastClr="000000"/>
                  </a:solidFill>
                </a:rPr>
                <a:t>Simulation Module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95A1CE58-0D3D-4A06-BA92-FEE3C9F5F5A2}"/>
                </a:ext>
              </a:extLst>
            </p:cNvPr>
            <p:cNvSpPr txBox="1"/>
            <p:nvPr/>
          </p:nvSpPr>
          <p:spPr>
            <a:xfrm>
              <a:off x="6513638" y="1571019"/>
              <a:ext cx="67521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12099537-1266-4F8F-BED3-A4EB65D7E808}"/>
                </a:ext>
              </a:extLst>
            </p:cNvPr>
            <p:cNvSpPr txBox="1"/>
            <p:nvPr/>
          </p:nvSpPr>
          <p:spPr>
            <a:xfrm>
              <a:off x="5879314" y="2036161"/>
              <a:ext cx="113902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59DFB6B0-5BDA-4CFE-B7B2-8ECF5D55B1BD}"/>
                </a:ext>
              </a:extLst>
            </p:cNvPr>
            <p:cNvSpPr txBox="1"/>
            <p:nvPr/>
          </p:nvSpPr>
          <p:spPr>
            <a:xfrm>
              <a:off x="6362516" y="4602876"/>
              <a:ext cx="13072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-Scheduled Measurement Measurements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734A4D2A-AB81-4113-ADDD-026B687420ED}"/>
                </a:ext>
              </a:extLst>
            </p:cNvPr>
            <p:cNvSpPr txBox="1"/>
            <p:nvPr/>
          </p:nvSpPr>
          <p:spPr>
            <a:xfrm>
              <a:off x="8299490" y="3497664"/>
              <a:ext cx="1245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Requests</a:t>
              </a:r>
            </a:p>
          </p:txBody>
        </p: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C9A8A445-83E8-46BC-8BC2-C1010DD411AF}"/>
                </a:ext>
              </a:extLst>
            </p:cNvPr>
            <p:cNvCxnSpPr>
              <a:cxnSpLocks/>
              <a:stCxn id="64" idx="1"/>
            </p:cNvCxnSpPr>
            <p:nvPr/>
          </p:nvCxnSpPr>
          <p:spPr>
            <a:xfrm flipH="1">
              <a:off x="6108372" y="2898253"/>
              <a:ext cx="1642095" cy="5648"/>
            </a:xfrm>
            <a:prstGeom prst="straightConnector1">
              <a:avLst/>
            </a:prstGeom>
            <a:ln w="19050">
              <a:solidFill>
                <a:schemeClr val="accent1"/>
              </a:solidFill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57FB59E9-CD96-4F55-829C-9D0C6A5611E6}"/>
                </a:ext>
              </a:extLst>
            </p:cNvPr>
            <p:cNvSpPr txBox="1"/>
            <p:nvPr/>
          </p:nvSpPr>
          <p:spPr>
            <a:xfrm>
              <a:off x="5503714" y="6154439"/>
              <a:ext cx="25956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DMAS Agent Framework</a:t>
              </a:r>
            </a:p>
          </p:txBody>
        </p:sp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71597490-3587-466D-979A-C2D749385DD9}"/>
              </a:ext>
            </a:extLst>
          </p:cNvPr>
          <p:cNvSpPr txBox="1"/>
          <p:nvPr/>
        </p:nvSpPr>
        <p:spPr>
          <a:xfrm>
            <a:off x="8547302" y="2461479"/>
            <a:ext cx="13276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88103726-15BE-4EDF-B80C-BB904B51F79E}"/>
              </a:ext>
            </a:extLst>
          </p:cNvPr>
          <p:cNvSpPr txBox="1"/>
          <p:nvPr/>
        </p:nvSpPr>
        <p:spPr>
          <a:xfrm>
            <a:off x="8566863" y="399859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46" name="Content Placeholder 2">
            <a:extLst>
              <a:ext uri="{FF2B5EF4-FFF2-40B4-BE49-F238E27FC236}">
                <a16:creationId xmlns:a16="http://schemas.microsoft.com/office/drawing/2014/main" id="{F25A911E-21F3-45AE-836E-521A30AA1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217" y="1770562"/>
            <a:ext cx="4846181" cy="4490959"/>
          </a:xfrm>
        </p:spPr>
        <p:txBody>
          <a:bodyPr>
            <a:normAutofit fontScale="40000" lnSpcReduction="20000"/>
          </a:bodyPr>
          <a:lstStyle/>
          <a:p>
            <a:r>
              <a:rPr lang="en-US" b="1" dirty="0"/>
              <a:t>Desired Capabilities:</a:t>
            </a:r>
          </a:p>
          <a:p>
            <a:r>
              <a:rPr lang="en-US" i="1" dirty="0"/>
              <a:t>Agent State Tracking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Sense and track agent’s external state (position, velocity, attitude, and  eclipse)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Track agent’s internal state (power and data generation, storage, and consumption, component status, etc.)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React to environment events</a:t>
            </a:r>
          </a:p>
          <a:p>
            <a:pPr marL="468313" lvl="1" indent="-174625"/>
            <a:r>
              <a:rPr lang="en-US" dirty="0"/>
              <a:t>i.e., turn off solar panels if eclipse event occurs</a:t>
            </a:r>
            <a:endParaRPr lang="en-US" i="1" dirty="0"/>
          </a:p>
          <a:p>
            <a:r>
              <a:rPr lang="en-US" i="1" dirty="0"/>
              <a:t>Scheduler Action Performance and Rejection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Receive and perform instructions from scheduler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Revert actions or even turn off agent if a critical state is reached</a:t>
            </a:r>
          </a:p>
          <a:p>
            <a:pPr marL="468313" lvl="1" indent="-174625"/>
            <a:r>
              <a:rPr lang="en-US" dirty="0"/>
              <a:t>i.e., interrupt a measurement if power consumption from instruments exceeds generation</a:t>
            </a:r>
            <a:endParaRPr lang="en-US" i="1" dirty="0"/>
          </a:p>
          <a:p>
            <a:r>
              <a:rPr lang="en-US" i="1" dirty="0"/>
              <a:t>Instrument Simulation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Sense the environment 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Provide realistic measurement results to science module</a:t>
            </a:r>
          </a:p>
          <a:p>
            <a:r>
              <a:rPr lang="en-US" i="1" dirty="0"/>
              <a:t>Network Simulator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Send and receive messages from/to other agents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Capture network delays </a:t>
            </a:r>
          </a:p>
          <a:p>
            <a:pPr marL="468313" lvl="1" indent="-174625"/>
            <a:r>
              <a:rPr lang="en-US" dirty="0"/>
              <a:t>Due to transmission latency and data-rate</a:t>
            </a:r>
          </a:p>
          <a:p>
            <a:pPr marL="468313" lvl="1" indent="-174625"/>
            <a:r>
              <a:rPr lang="en-US" dirty="0"/>
              <a:t>Due to buffer saturation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473EA28-6538-4532-ADA6-F47C610A1ACB}"/>
              </a:ext>
            </a:extLst>
          </p:cNvPr>
          <p:cNvSpPr txBox="1"/>
          <p:nvPr/>
        </p:nvSpPr>
        <p:spPr>
          <a:xfrm>
            <a:off x="266217" y="1181475"/>
            <a:ext cx="4846181" cy="461665"/>
          </a:xfrm>
          <a:prstGeom prst="rect">
            <a:avLst/>
          </a:prstGeom>
          <a:solidFill>
            <a:schemeClr val="accent2">
              <a:lumMod val="10000"/>
              <a:lumOff val="9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200" b="1" dirty="0"/>
              <a:t>Objective</a:t>
            </a:r>
            <a:r>
              <a:rPr lang="en-US" sz="1200" dirty="0"/>
              <a:t>: Simulate the agent’s internal state and provide realistic behavior and capabilities based on its components and operations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314B802-A702-41C5-8A19-8668C3F00789}"/>
              </a:ext>
            </a:extLst>
          </p:cNvPr>
          <p:cNvSpPr txBox="1"/>
          <p:nvPr/>
        </p:nvSpPr>
        <p:spPr>
          <a:xfrm>
            <a:off x="5751961" y="3760069"/>
            <a:ext cx="98720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</p:spTree>
    <p:extLst>
      <p:ext uri="{BB962C8B-B14F-4D97-AF65-F5344CB8AC3E}">
        <p14:creationId xmlns:p14="http://schemas.microsoft.com/office/powerpoint/2010/main" val="175324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Engineering Module </a:t>
            </a:r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2903162" y="1115370"/>
            <a:ext cx="7690031" cy="5183541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694088" y="2233073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781959" y="4774286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2903160" y="1854201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2903160" y="265285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2903160" y="435707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2903160" y="515573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>
            <a:off x="3528229" y="2446945"/>
            <a:ext cx="4289582" cy="3786754"/>
          </a:xfrm>
          <a:prstGeom prst="roundRect">
            <a:avLst>
              <a:gd name="adj" fmla="val 3300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9153362" y="2724488"/>
            <a:ext cx="1307237" cy="307489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9159611" y="4331887"/>
            <a:ext cx="1307237" cy="307489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i="1" dirty="0">
                <a:solidFill>
                  <a:sysClr val="windowText" lastClr="000000"/>
                </a:solidFill>
              </a:rPr>
              <a:t>Planning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1985345" y="283524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1981128" y="2056519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1952756" y="1704789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-Scenario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1977662" y="53373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1949785" y="3706975"/>
            <a:ext cx="1025045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1959483" y="5386693"/>
            <a:ext cx="98720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1979394" y="4538729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3271925" y="4538729"/>
            <a:ext cx="595474" cy="739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  <a:endCxn id="10" idx="3"/>
          </p:cNvCxnSpPr>
          <p:nvPr/>
        </p:nvCxnSpPr>
        <p:spPr>
          <a:xfrm flipH="1">
            <a:off x="3271925" y="5338126"/>
            <a:ext cx="585629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7A95947-F6FE-37CA-E02B-B0F9DFACB9A8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9806981" y="3031977"/>
            <a:ext cx="6249" cy="129991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4779103" y="1593032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6716144" y="1592469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3271925" y="1785907"/>
            <a:ext cx="1507178" cy="250683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5918130" y="1785344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4655776" y="1263627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Maintenance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5918130" y="1489479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92A8F5A-DD95-6C58-AFDA-689A07A09931}"/>
              </a:ext>
            </a:extLst>
          </p:cNvPr>
          <p:cNvSpPr txBox="1"/>
          <p:nvPr/>
        </p:nvSpPr>
        <p:spPr>
          <a:xfrm>
            <a:off x="9067069" y="3571545"/>
            <a:ext cx="8328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</a:t>
            </a:r>
          </a:p>
        </p:txBody>
      </p:sp>
      <p:sp>
        <p:nvSpPr>
          <p:cNvPr id="18" name="Rounded Rectangle 29">
            <a:extLst>
              <a:ext uri="{FF2B5EF4-FFF2-40B4-BE49-F238E27FC236}">
                <a16:creationId xmlns:a16="http://schemas.microsoft.com/office/drawing/2014/main" id="{351ABAC9-95DA-DB64-1D76-AEB49F238802}"/>
              </a:ext>
            </a:extLst>
          </p:cNvPr>
          <p:cNvSpPr/>
          <p:nvPr/>
        </p:nvSpPr>
        <p:spPr>
          <a:xfrm rot="16200000">
            <a:off x="3451854" y="4800285"/>
            <a:ext cx="1181448" cy="357955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Network Emulator</a:t>
            </a:r>
          </a:p>
        </p:txBody>
      </p:sp>
      <p:sp>
        <p:nvSpPr>
          <p:cNvPr id="51" name="Rounded Rectangle 29">
            <a:extLst>
              <a:ext uri="{FF2B5EF4-FFF2-40B4-BE49-F238E27FC236}">
                <a16:creationId xmlns:a16="http://schemas.microsoft.com/office/drawing/2014/main" id="{217BB112-4919-5EF6-1341-F6C36B25E02B}"/>
              </a:ext>
            </a:extLst>
          </p:cNvPr>
          <p:cNvSpPr/>
          <p:nvPr/>
        </p:nvSpPr>
        <p:spPr>
          <a:xfrm rot="16200000">
            <a:off x="3876991" y="4038140"/>
            <a:ext cx="2949522" cy="436091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Platform Emulator</a:t>
            </a:r>
          </a:p>
        </p:txBody>
      </p:sp>
      <p:sp>
        <p:nvSpPr>
          <p:cNvPr id="59" name="Rounded Rectangle 29">
            <a:extLst>
              <a:ext uri="{FF2B5EF4-FFF2-40B4-BE49-F238E27FC236}">
                <a16:creationId xmlns:a16="http://schemas.microsoft.com/office/drawing/2014/main" id="{2FB003F5-A40E-555B-A1DB-2B7D040E5F20}"/>
              </a:ext>
            </a:extLst>
          </p:cNvPr>
          <p:cNvSpPr/>
          <p:nvPr/>
        </p:nvSpPr>
        <p:spPr>
          <a:xfrm>
            <a:off x="6397738" y="3916675"/>
            <a:ext cx="1235749" cy="463679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Operations Executor</a:t>
            </a:r>
          </a:p>
        </p:txBody>
      </p:sp>
      <p:sp>
        <p:nvSpPr>
          <p:cNvPr id="60" name="Rounded Rectangle 29">
            <a:extLst>
              <a:ext uri="{FF2B5EF4-FFF2-40B4-BE49-F238E27FC236}">
                <a16:creationId xmlns:a16="http://schemas.microsoft.com/office/drawing/2014/main" id="{FF61DADA-E76D-99A4-ABE1-66DEFE816698}"/>
              </a:ext>
            </a:extLst>
          </p:cNvPr>
          <p:cNvSpPr/>
          <p:nvPr/>
        </p:nvSpPr>
        <p:spPr>
          <a:xfrm rot="16200000">
            <a:off x="5036893" y="3105172"/>
            <a:ext cx="588552" cy="191392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i="1" dirty="0">
                <a:solidFill>
                  <a:sysClr val="windowText" lastClr="000000"/>
                </a:solidFill>
              </a:rPr>
              <a:t>Instruments</a:t>
            </a:r>
          </a:p>
        </p:txBody>
      </p:sp>
      <p:cxnSp>
        <p:nvCxnSpPr>
          <p:cNvPr id="78" name="Elbow Connector 56">
            <a:extLst>
              <a:ext uri="{FF2B5EF4-FFF2-40B4-BE49-F238E27FC236}">
                <a16:creationId xmlns:a16="http://schemas.microsoft.com/office/drawing/2014/main" id="{7616F81C-D8A1-91D6-2FCA-EA1D0F0DBF99}"/>
              </a:ext>
            </a:extLst>
          </p:cNvPr>
          <p:cNvCxnSpPr>
            <a:cxnSpLocks/>
            <a:stCxn id="8" idx="3"/>
            <a:endCxn id="60" idx="0"/>
          </p:cNvCxnSpPr>
          <p:nvPr/>
        </p:nvCxnSpPr>
        <p:spPr>
          <a:xfrm>
            <a:off x="3271925" y="2835248"/>
            <a:ext cx="1963548" cy="365620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D6D3D8DC-8278-826A-81C8-37F126EADE50}"/>
              </a:ext>
            </a:extLst>
          </p:cNvPr>
          <p:cNvSpPr txBox="1"/>
          <p:nvPr/>
        </p:nvSpPr>
        <p:spPr>
          <a:xfrm>
            <a:off x="4217727" y="3230616"/>
            <a:ext cx="925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info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measurement observation metrics info</a:t>
            </a:r>
          </a:p>
        </p:txBody>
      </p:sp>
      <p:cxnSp>
        <p:nvCxnSpPr>
          <p:cNvPr id="88" name="Elbow Connector 56">
            <a:extLst>
              <a:ext uri="{FF2B5EF4-FFF2-40B4-BE49-F238E27FC236}">
                <a16:creationId xmlns:a16="http://schemas.microsoft.com/office/drawing/2014/main" id="{97D9F7A4-C7E7-B1D9-5C1D-629498544CFA}"/>
              </a:ext>
            </a:extLst>
          </p:cNvPr>
          <p:cNvCxnSpPr>
            <a:cxnSpLocks/>
            <a:stCxn id="8" idx="3"/>
            <a:endCxn id="18" idx="3"/>
          </p:cNvCxnSpPr>
          <p:nvPr/>
        </p:nvCxnSpPr>
        <p:spPr>
          <a:xfrm>
            <a:off x="3271925" y="2835248"/>
            <a:ext cx="770654" cy="1553291"/>
          </a:xfrm>
          <a:prstGeom prst="bentConnector2">
            <a:avLst/>
          </a:prstGeom>
          <a:ln w="19050">
            <a:solidFill>
              <a:schemeClr val="accent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781ED910-E098-12F1-56B9-1A225C022CE2}"/>
              </a:ext>
            </a:extLst>
          </p:cNvPr>
          <p:cNvSpPr txBox="1"/>
          <p:nvPr/>
        </p:nvSpPr>
        <p:spPr>
          <a:xfrm>
            <a:off x="3588091" y="3892355"/>
            <a:ext cx="45448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info</a:t>
            </a:r>
          </a:p>
        </p:txBody>
      </p:sp>
      <p:cxnSp>
        <p:nvCxnSpPr>
          <p:cNvPr id="95" name="Elbow Connector 56">
            <a:extLst>
              <a:ext uri="{FF2B5EF4-FFF2-40B4-BE49-F238E27FC236}">
                <a16:creationId xmlns:a16="http://schemas.microsoft.com/office/drawing/2014/main" id="{B6EA3F67-0D17-9FAD-33F6-5629F16033CB}"/>
              </a:ext>
            </a:extLst>
          </p:cNvPr>
          <p:cNvCxnSpPr>
            <a:cxnSpLocks/>
            <a:stCxn id="52" idx="2"/>
            <a:endCxn id="51" idx="3"/>
          </p:cNvCxnSpPr>
          <p:nvPr/>
        </p:nvCxnSpPr>
        <p:spPr>
          <a:xfrm rot="16200000" flipH="1">
            <a:off x="4948863" y="2378535"/>
            <a:ext cx="802643" cy="3135"/>
          </a:xfrm>
          <a:prstGeom prst="bentConnector3">
            <a:avLst>
              <a:gd name="adj1" fmla="val 50000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F0E81BCD-C197-81FC-71F4-50298F347699}"/>
              </a:ext>
            </a:extLst>
          </p:cNvPr>
          <p:cNvSpPr txBox="1"/>
          <p:nvPr/>
        </p:nvSpPr>
        <p:spPr>
          <a:xfrm>
            <a:off x="4317341" y="2550986"/>
            <a:ext cx="1139027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-Scenario Events</a:t>
            </a:r>
          </a:p>
        </p:txBody>
      </p: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CE5F56B4-A2E3-7E99-BE73-B1F2C4793C8E}"/>
              </a:ext>
            </a:extLst>
          </p:cNvPr>
          <p:cNvCxnSpPr>
            <a:cxnSpLocks/>
          </p:cNvCxnSpPr>
          <p:nvPr/>
        </p:nvCxnSpPr>
        <p:spPr>
          <a:xfrm flipH="1">
            <a:off x="5569798" y="4010202"/>
            <a:ext cx="827941" cy="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E53C50C5-63D6-AA4F-F2B6-2FAE60FF1EB1}"/>
              </a:ext>
            </a:extLst>
          </p:cNvPr>
          <p:cNvCxnSpPr>
            <a:cxnSpLocks/>
            <a:stCxn id="59" idx="1"/>
          </p:cNvCxnSpPr>
          <p:nvPr/>
        </p:nvCxnSpPr>
        <p:spPr>
          <a:xfrm flipH="1">
            <a:off x="5590190" y="4148515"/>
            <a:ext cx="807548" cy="5688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E3E4BA44-E3FF-9BD5-DEEA-7D915DB96171}"/>
              </a:ext>
            </a:extLst>
          </p:cNvPr>
          <p:cNvSpPr txBox="1"/>
          <p:nvPr/>
        </p:nvSpPr>
        <p:spPr>
          <a:xfrm>
            <a:off x="5569798" y="3671402"/>
            <a:ext cx="9792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-Scenario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D6201EB3-D5BF-B68F-6452-1BEB840C777D}"/>
              </a:ext>
            </a:extLst>
          </p:cNvPr>
          <p:cNvSpPr txBox="1"/>
          <p:nvPr/>
        </p:nvSpPr>
        <p:spPr>
          <a:xfrm>
            <a:off x="5569797" y="4195773"/>
            <a:ext cx="82102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-Scheduled task instructions</a:t>
            </a:r>
          </a:p>
        </p:txBody>
      </p:sp>
      <p:cxnSp>
        <p:nvCxnSpPr>
          <p:cNvPr id="147" name="Elbow Connector 56">
            <a:extLst>
              <a:ext uri="{FF2B5EF4-FFF2-40B4-BE49-F238E27FC236}">
                <a16:creationId xmlns:a16="http://schemas.microsoft.com/office/drawing/2014/main" id="{C4502423-406F-A3F6-1567-395AD1537D70}"/>
              </a:ext>
            </a:extLst>
          </p:cNvPr>
          <p:cNvCxnSpPr>
            <a:cxnSpLocks/>
            <a:stCxn id="59" idx="3"/>
            <a:endCxn id="13" idx="1"/>
          </p:cNvCxnSpPr>
          <p:nvPr/>
        </p:nvCxnSpPr>
        <p:spPr>
          <a:xfrm>
            <a:off x="7633487" y="4148515"/>
            <a:ext cx="1526124" cy="337117"/>
          </a:xfrm>
          <a:prstGeom prst="bentConnector3">
            <a:avLst>
              <a:gd name="adj1" fmla="val 25439"/>
            </a:avLst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TextBox 150">
            <a:extLst>
              <a:ext uri="{FF2B5EF4-FFF2-40B4-BE49-F238E27FC236}">
                <a16:creationId xmlns:a16="http://schemas.microsoft.com/office/drawing/2014/main" id="{B943A0BB-CA2D-D08E-86FC-4E11380B0E73}"/>
              </a:ext>
            </a:extLst>
          </p:cNvPr>
          <p:cNvSpPr txBox="1"/>
          <p:nvPr/>
        </p:nvSpPr>
        <p:spPr>
          <a:xfrm>
            <a:off x="8345405" y="4493788"/>
            <a:ext cx="87020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-Scheduled Tasks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160" name="Elbow Connector 56">
            <a:extLst>
              <a:ext uri="{FF2B5EF4-FFF2-40B4-BE49-F238E27FC236}">
                <a16:creationId xmlns:a16="http://schemas.microsoft.com/office/drawing/2014/main" id="{8F38ED55-85B4-23DF-B418-4B917428540D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5590190" y="2878233"/>
            <a:ext cx="3563172" cy="315645"/>
          </a:xfrm>
          <a:prstGeom prst="bentConnector3">
            <a:avLst>
              <a:gd name="adj1" fmla="val 68514"/>
            </a:avLst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Elbow Connector 56">
            <a:extLst>
              <a:ext uri="{FF2B5EF4-FFF2-40B4-BE49-F238E27FC236}">
                <a16:creationId xmlns:a16="http://schemas.microsoft.com/office/drawing/2014/main" id="{FCF84907-1AEE-ABAB-0504-01BE36B38DD3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5563356" y="4639376"/>
            <a:ext cx="4249874" cy="970496"/>
          </a:xfrm>
          <a:prstGeom prst="bentConnector2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TextBox 172">
            <a:extLst>
              <a:ext uri="{FF2B5EF4-FFF2-40B4-BE49-F238E27FC236}">
                <a16:creationId xmlns:a16="http://schemas.microsoft.com/office/drawing/2014/main" id="{5DFC0ADF-D1AD-478D-7102-5A923CF76E76}"/>
              </a:ext>
            </a:extLst>
          </p:cNvPr>
          <p:cNvSpPr txBox="1"/>
          <p:nvPr/>
        </p:nvSpPr>
        <p:spPr>
          <a:xfrm>
            <a:off x="8485448" y="5178944"/>
            <a:ext cx="1263041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180" name="Rounded Rectangle 29">
            <a:extLst>
              <a:ext uri="{FF2B5EF4-FFF2-40B4-BE49-F238E27FC236}">
                <a16:creationId xmlns:a16="http://schemas.microsoft.com/office/drawing/2014/main" id="{AD0BCC4D-3FD7-21C3-0DE9-F78C5720B017}"/>
              </a:ext>
            </a:extLst>
          </p:cNvPr>
          <p:cNvSpPr/>
          <p:nvPr/>
        </p:nvSpPr>
        <p:spPr>
          <a:xfrm>
            <a:off x="6397738" y="4932715"/>
            <a:ext cx="1235749" cy="463679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i="1" dirty="0">
                <a:solidFill>
                  <a:sysClr val="windowText" lastClr="000000"/>
                </a:solidFill>
              </a:rPr>
              <a:t>Component Data-base and Predictive Models</a:t>
            </a:r>
          </a:p>
        </p:txBody>
      </p: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9F7B3ADA-D15F-14AD-C7E2-B0208BDEF587}"/>
              </a:ext>
            </a:extLst>
          </p:cNvPr>
          <p:cNvCxnSpPr>
            <a:cxnSpLocks/>
            <a:stCxn id="59" idx="2"/>
            <a:endCxn id="180" idx="0"/>
          </p:cNvCxnSpPr>
          <p:nvPr/>
        </p:nvCxnSpPr>
        <p:spPr>
          <a:xfrm>
            <a:off x="7015613" y="4380354"/>
            <a:ext cx="0" cy="552361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Elbow Connector 56">
            <a:extLst>
              <a:ext uri="{FF2B5EF4-FFF2-40B4-BE49-F238E27FC236}">
                <a16:creationId xmlns:a16="http://schemas.microsoft.com/office/drawing/2014/main" id="{8B9C4471-0F03-928C-E3E8-B9EC58920A1B}"/>
              </a:ext>
            </a:extLst>
          </p:cNvPr>
          <p:cNvCxnSpPr>
            <a:cxnSpLocks/>
            <a:endCxn id="180" idx="2"/>
          </p:cNvCxnSpPr>
          <p:nvPr/>
        </p:nvCxnSpPr>
        <p:spPr>
          <a:xfrm flipV="1">
            <a:off x="5569798" y="5396394"/>
            <a:ext cx="1445815" cy="220311"/>
          </a:xfrm>
          <a:prstGeom prst="bentConnector2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TextBox 196">
            <a:extLst>
              <a:ext uri="{FF2B5EF4-FFF2-40B4-BE49-F238E27FC236}">
                <a16:creationId xmlns:a16="http://schemas.microsoft.com/office/drawing/2014/main" id="{7C0EECE4-F560-1216-C1DC-DA4E572546DB}"/>
              </a:ext>
            </a:extLst>
          </p:cNvPr>
          <p:cNvSpPr txBox="1"/>
          <p:nvPr/>
        </p:nvSpPr>
        <p:spPr>
          <a:xfrm>
            <a:off x="4185174" y="3878110"/>
            <a:ext cx="9218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position, vel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eclipse info</a:t>
            </a:r>
          </a:p>
        </p:txBody>
      </p:sp>
      <p:cxnSp>
        <p:nvCxnSpPr>
          <p:cNvPr id="198" name="Elbow Connector 56">
            <a:extLst>
              <a:ext uri="{FF2B5EF4-FFF2-40B4-BE49-F238E27FC236}">
                <a16:creationId xmlns:a16="http://schemas.microsoft.com/office/drawing/2014/main" id="{E7D00351-6FD2-E295-0DE7-5B196F8B4015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3271925" y="2835248"/>
            <a:ext cx="1871299" cy="1067936"/>
          </a:xfrm>
          <a:prstGeom prst="bentConnector3">
            <a:avLst>
              <a:gd name="adj1" fmla="val 41274"/>
            </a:avLst>
          </a:prstGeom>
          <a:ln w="19050">
            <a:solidFill>
              <a:schemeClr val="accent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BFC25FDC-B8FA-7A0A-99D6-B4018D69A8EA}"/>
              </a:ext>
            </a:extLst>
          </p:cNvPr>
          <p:cNvSpPr txBox="1"/>
          <p:nvPr/>
        </p:nvSpPr>
        <p:spPr>
          <a:xfrm>
            <a:off x="6986182" y="5437964"/>
            <a:ext cx="697205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7D98F197-8D24-19A6-0339-D637F50B72CD}"/>
              </a:ext>
            </a:extLst>
          </p:cNvPr>
          <p:cNvSpPr txBox="1"/>
          <p:nvPr/>
        </p:nvSpPr>
        <p:spPr>
          <a:xfrm>
            <a:off x="7030702" y="4478318"/>
            <a:ext cx="9062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-Feasibility of task instructions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AC6BE21-0021-4E14-8EDB-03662C0F3A9E}"/>
              </a:ext>
            </a:extLst>
          </p:cNvPr>
          <p:cNvCxnSpPr>
            <a:cxnSpLocks/>
          </p:cNvCxnSpPr>
          <p:nvPr/>
        </p:nvCxnSpPr>
        <p:spPr>
          <a:xfrm flipV="1">
            <a:off x="6869203" y="4377802"/>
            <a:ext cx="0" cy="554913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72D36827-2D0B-4214-80B0-B4062BB51AF0}"/>
              </a:ext>
            </a:extLst>
          </p:cNvPr>
          <p:cNvSpPr txBox="1"/>
          <p:nvPr/>
        </p:nvSpPr>
        <p:spPr>
          <a:xfrm>
            <a:off x="6176480" y="4504826"/>
            <a:ext cx="9062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-Itemized task instructions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63E28B7-86FC-49F0-AA40-BABE5B403966}"/>
              </a:ext>
            </a:extLst>
          </p:cNvPr>
          <p:cNvCxnSpPr>
            <a:cxnSpLocks/>
          </p:cNvCxnSpPr>
          <p:nvPr/>
        </p:nvCxnSpPr>
        <p:spPr>
          <a:xfrm flipH="1" flipV="1">
            <a:off x="4210193" y="4538730"/>
            <a:ext cx="921859" cy="737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7BA3B78C-E907-4FAA-9756-F3C3214FAFBB}"/>
              </a:ext>
            </a:extLst>
          </p:cNvPr>
          <p:cNvCxnSpPr>
            <a:cxnSpLocks/>
          </p:cNvCxnSpPr>
          <p:nvPr/>
        </p:nvCxnSpPr>
        <p:spPr>
          <a:xfrm>
            <a:off x="4227729" y="5333860"/>
            <a:ext cx="904323" cy="4266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3B597527-BD08-4A09-9B59-5709F8B8B4CF}"/>
              </a:ext>
            </a:extLst>
          </p:cNvPr>
          <p:cNvSpPr txBox="1"/>
          <p:nvPr/>
        </p:nvSpPr>
        <p:spPr>
          <a:xfrm>
            <a:off x="4310694" y="4553361"/>
            <a:ext cx="780726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-Messages (out)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26A2B9A0-8966-4670-AD16-A1A091ECD9B7}"/>
              </a:ext>
            </a:extLst>
          </p:cNvPr>
          <p:cNvSpPr txBox="1"/>
          <p:nvPr/>
        </p:nvSpPr>
        <p:spPr>
          <a:xfrm>
            <a:off x="4272782" y="5372824"/>
            <a:ext cx="780726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-Messages (in)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0F476958-1762-4EDA-AD89-407D0CA55222}"/>
              </a:ext>
            </a:extLst>
          </p:cNvPr>
          <p:cNvSpPr txBox="1"/>
          <p:nvPr/>
        </p:nvSpPr>
        <p:spPr>
          <a:xfrm>
            <a:off x="7970709" y="2474081"/>
            <a:ext cx="13276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</p:spTree>
    <p:extLst>
      <p:ext uri="{BB962C8B-B14F-4D97-AF65-F5344CB8AC3E}">
        <p14:creationId xmlns:p14="http://schemas.microsoft.com/office/powerpoint/2010/main" val="2148813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Engineering Module </a:t>
            </a:r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2903162" y="1115370"/>
            <a:ext cx="7690031" cy="5183541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694088" y="2233073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781959" y="4774286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2903160" y="1854201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2903160" y="265285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2903160" y="435707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2903160" y="515573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>
            <a:off x="3528229" y="2446945"/>
            <a:ext cx="4289582" cy="3786754"/>
          </a:xfrm>
          <a:prstGeom prst="roundRect">
            <a:avLst>
              <a:gd name="adj" fmla="val 3300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9153362" y="2724488"/>
            <a:ext cx="1307237" cy="307489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9159611" y="4331887"/>
            <a:ext cx="1307237" cy="307489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i="1" dirty="0">
                <a:solidFill>
                  <a:sysClr val="windowText" lastClr="000000"/>
                </a:solidFill>
              </a:rPr>
              <a:t>Planning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1985345" y="283524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1981128" y="2056519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1952756" y="1704789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-Scenario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1977662" y="53373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1949785" y="3706975"/>
            <a:ext cx="1025045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1959483" y="5386693"/>
            <a:ext cx="98720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1979394" y="4538729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3271925" y="4538729"/>
            <a:ext cx="595474" cy="739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  <a:endCxn id="10" idx="3"/>
          </p:cNvCxnSpPr>
          <p:nvPr/>
        </p:nvCxnSpPr>
        <p:spPr>
          <a:xfrm flipH="1">
            <a:off x="3271925" y="5338126"/>
            <a:ext cx="585629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7A95947-F6FE-37CA-E02B-B0F9DFACB9A8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9806981" y="3031977"/>
            <a:ext cx="6249" cy="129991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4779103" y="1593032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6716144" y="1592469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3271925" y="1785907"/>
            <a:ext cx="1507178" cy="250683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5918130" y="1785344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4655776" y="1263627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Maintenance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5918130" y="1489479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92A8F5A-DD95-6C58-AFDA-689A07A09931}"/>
              </a:ext>
            </a:extLst>
          </p:cNvPr>
          <p:cNvSpPr txBox="1"/>
          <p:nvPr/>
        </p:nvSpPr>
        <p:spPr>
          <a:xfrm>
            <a:off x="9067069" y="3571545"/>
            <a:ext cx="8328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</a:t>
            </a:r>
          </a:p>
        </p:txBody>
      </p:sp>
      <p:sp>
        <p:nvSpPr>
          <p:cNvPr id="18" name="Rounded Rectangle 29">
            <a:extLst>
              <a:ext uri="{FF2B5EF4-FFF2-40B4-BE49-F238E27FC236}">
                <a16:creationId xmlns:a16="http://schemas.microsoft.com/office/drawing/2014/main" id="{351ABAC9-95DA-DB64-1D76-AEB49F238802}"/>
              </a:ext>
            </a:extLst>
          </p:cNvPr>
          <p:cNvSpPr/>
          <p:nvPr/>
        </p:nvSpPr>
        <p:spPr>
          <a:xfrm rot="16200000">
            <a:off x="3451854" y="4800285"/>
            <a:ext cx="1181448" cy="357955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Network Emulator</a:t>
            </a:r>
          </a:p>
        </p:txBody>
      </p:sp>
      <p:sp>
        <p:nvSpPr>
          <p:cNvPr id="51" name="Rounded Rectangle 29">
            <a:extLst>
              <a:ext uri="{FF2B5EF4-FFF2-40B4-BE49-F238E27FC236}">
                <a16:creationId xmlns:a16="http://schemas.microsoft.com/office/drawing/2014/main" id="{217BB112-4919-5EF6-1341-F6C36B25E02B}"/>
              </a:ext>
            </a:extLst>
          </p:cNvPr>
          <p:cNvSpPr/>
          <p:nvPr/>
        </p:nvSpPr>
        <p:spPr>
          <a:xfrm rot="16200000">
            <a:off x="3876991" y="4038140"/>
            <a:ext cx="2949522" cy="436091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Platform Emulator</a:t>
            </a:r>
          </a:p>
        </p:txBody>
      </p:sp>
      <p:sp>
        <p:nvSpPr>
          <p:cNvPr id="59" name="Rounded Rectangle 29">
            <a:extLst>
              <a:ext uri="{FF2B5EF4-FFF2-40B4-BE49-F238E27FC236}">
                <a16:creationId xmlns:a16="http://schemas.microsoft.com/office/drawing/2014/main" id="{2FB003F5-A40E-555B-A1DB-2B7D040E5F20}"/>
              </a:ext>
            </a:extLst>
          </p:cNvPr>
          <p:cNvSpPr/>
          <p:nvPr/>
        </p:nvSpPr>
        <p:spPr>
          <a:xfrm>
            <a:off x="6397738" y="3916675"/>
            <a:ext cx="1235749" cy="463679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Operations Executor</a:t>
            </a:r>
          </a:p>
        </p:txBody>
      </p:sp>
      <p:sp>
        <p:nvSpPr>
          <p:cNvPr id="60" name="Rounded Rectangle 29">
            <a:extLst>
              <a:ext uri="{FF2B5EF4-FFF2-40B4-BE49-F238E27FC236}">
                <a16:creationId xmlns:a16="http://schemas.microsoft.com/office/drawing/2014/main" id="{FF61DADA-E76D-99A4-ABE1-66DEFE816698}"/>
              </a:ext>
            </a:extLst>
          </p:cNvPr>
          <p:cNvSpPr/>
          <p:nvPr/>
        </p:nvSpPr>
        <p:spPr>
          <a:xfrm rot="16200000">
            <a:off x="5036893" y="3105172"/>
            <a:ext cx="588552" cy="191392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i="1" dirty="0">
                <a:solidFill>
                  <a:sysClr val="windowText" lastClr="000000"/>
                </a:solidFill>
              </a:rPr>
              <a:t>Instruments</a:t>
            </a:r>
          </a:p>
        </p:txBody>
      </p:sp>
      <p:cxnSp>
        <p:nvCxnSpPr>
          <p:cNvPr id="78" name="Elbow Connector 56">
            <a:extLst>
              <a:ext uri="{FF2B5EF4-FFF2-40B4-BE49-F238E27FC236}">
                <a16:creationId xmlns:a16="http://schemas.microsoft.com/office/drawing/2014/main" id="{7616F81C-D8A1-91D6-2FCA-EA1D0F0DBF99}"/>
              </a:ext>
            </a:extLst>
          </p:cNvPr>
          <p:cNvCxnSpPr>
            <a:cxnSpLocks/>
            <a:stCxn id="8" idx="3"/>
            <a:endCxn id="60" idx="0"/>
          </p:cNvCxnSpPr>
          <p:nvPr/>
        </p:nvCxnSpPr>
        <p:spPr>
          <a:xfrm>
            <a:off x="3271925" y="2835248"/>
            <a:ext cx="1963548" cy="365620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D6D3D8DC-8278-826A-81C8-37F126EADE50}"/>
              </a:ext>
            </a:extLst>
          </p:cNvPr>
          <p:cNvSpPr txBox="1"/>
          <p:nvPr/>
        </p:nvSpPr>
        <p:spPr>
          <a:xfrm>
            <a:off x="4217727" y="3230616"/>
            <a:ext cx="925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info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measurement observation metrics info</a:t>
            </a:r>
          </a:p>
        </p:txBody>
      </p:sp>
      <p:cxnSp>
        <p:nvCxnSpPr>
          <p:cNvPr id="88" name="Elbow Connector 56">
            <a:extLst>
              <a:ext uri="{FF2B5EF4-FFF2-40B4-BE49-F238E27FC236}">
                <a16:creationId xmlns:a16="http://schemas.microsoft.com/office/drawing/2014/main" id="{97D9F7A4-C7E7-B1D9-5C1D-629498544CFA}"/>
              </a:ext>
            </a:extLst>
          </p:cNvPr>
          <p:cNvCxnSpPr>
            <a:cxnSpLocks/>
            <a:stCxn id="8" idx="3"/>
            <a:endCxn id="18" idx="3"/>
          </p:cNvCxnSpPr>
          <p:nvPr/>
        </p:nvCxnSpPr>
        <p:spPr>
          <a:xfrm>
            <a:off x="3271925" y="2835248"/>
            <a:ext cx="770654" cy="1553291"/>
          </a:xfrm>
          <a:prstGeom prst="bentConnector2">
            <a:avLst/>
          </a:prstGeom>
          <a:ln w="19050">
            <a:solidFill>
              <a:schemeClr val="accent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781ED910-E098-12F1-56B9-1A225C022CE2}"/>
              </a:ext>
            </a:extLst>
          </p:cNvPr>
          <p:cNvSpPr txBox="1"/>
          <p:nvPr/>
        </p:nvSpPr>
        <p:spPr>
          <a:xfrm>
            <a:off x="3588091" y="3892355"/>
            <a:ext cx="45448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info</a:t>
            </a:r>
          </a:p>
        </p:txBody>
      </p:sp>
      <p:cxnSp>
        <p:nvCxnSpPr>
          <p:cNvPr id="95" name="Elbow Connector 56">
            <a:extLst>
              <a:ext uri="{FF2B5EF4-FFF2-40B4-BE49-F238E27FC236}">
                <a16:creationId xmlns:a16="http://schemas.microsoft.com/office/drawing/2014/main" id="{B6EA3F67-0D17-9FAD-33F6-5629F16033CB}"/>
              </a:ext>
            </a:extLst>
          </p:cNvPr>
          <p:cNvCxnSpPr>
            <a:cxnSpLocks/>
            <a:stCxn id="52" idx="2"/>
            <a:endCxn id="51" idx="3"/>
          </p:cNvCxnSpPr>
          <p:nvPr/>
        </p:nvCxnSpPr>
        <p:spPr>
          <a:xfrm rot="16200000" flipH="1">
            <a:off x="4948863" y="2378535"/>
            <a:ext cx="802643" cy="3135"/>
          </a:xfrm>
          <a:prstGeom prst="bentConnector3">
            <a:avLst>
              <a:gd name="adj1" fmla="val 50000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F0E81BCD-C197-81FC-71F4-50298F347699}"/>
              </a:ext>
            </a:extLst>
          </p:cNvPr>
          <p:cNvSpPr txBox="1"/>
          <p:nvPr/>
        </p:nvSpPr>
        <p:spPr>
          <a:xfrm>
            <a:off x="4317341" y="2550986"/>
            <a:ext cx="1139027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-Scenario Events</a:t>
            </a:r>
          </a:p>
        </p:txBody>
      </p: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CE5F56B4-A2E3-7E99-BE73-B1F2C4793C8E}"/>
              </a:ext>
            </a:extLst>
          </p:cNvPr>
          <p:cNvCxnSpPr>
            <a:cxnSpLocks/>
          </p:cNvCxnSpPr>
          <p:nvPr/>
        </p:nvCxnSpPr>
        <p:spPr>
          <a:xfrm flipH="1">
            <a:off x="5569798" y="4010202"/>
            <a:ext cx="827941" cy="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E53C50C5-63D6-AA4F-F2B6-2FAE60FF1EB1}"/>
              </a:ext>
            </a:extLst>
          </p:cNvPr>
          <p:cNvCxnSpPr>
            <a:cxnSpLocks/>
            <a:stCxn id="59" idx="1"/>
          </p:cNvCxnSpPr>
          <p:nvPr/>
        </p:nvCxnSpPr>
        <p:spPr>
          <a:xfrm flipH="1">
            <a:off x="5590190" y="4148515"/>
            <a:ext cx="807548" cy="5688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E3E4BA44-E3FF-9BD5-DEEA-7D915DB96171}"/>
              </a:ext>
            </a:extLst>
          </p:cNvPr>
          <p:cNvSpPr txBox="1"/>
          <p:nvPr/>
        </p:nvSpPr>
        <p:spPr>
          <a:xfrm>
            <a:off x="5569798" y="3671402"/>
            <a:ext cx="9792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-Scenario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D6201EB3-D5BF-B68F-6452-1BEB840C777D}"/>
              </a:ext>
            </a:extLst>
          </p:cNvPr>
          <p:cNvSpPr txBox="1"/>
          <p:nvPr/>
        </p:nvSpPr>
        <p:spPr>
          <a:xfrm>
            <a:off x="5569798" y="4195773"/>
            <a:ext cx="8142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-Scheduled task instructions</a:t>
            </a:r>
          </a:p>
        </p:txBody>
      </p:sp>
      <p:cxnSp>
        <p:nvCxnSpPr>
          <p:cNvPr id="147" name="Elbow Connector 56">
            <a:extLst>
              <a:ext uri="{FF2B5EF4-FFF2-40B4-BE49-F238E27FC236}">
                <a16:creationId xmlns:a16="http://schemas.microsoft.com/office/drawing/2014/main" id="{C4502423-406F-A3F6-1567-395AD1537D70}"/>
              </a:ext>
            </a:extLst>
          </p:cNvPr>
          <p:cNvCxnSpPr>
            <a:cxnSpLocks/>
            <a:stCxn id="59" idx="3"/>
            <a:endCxn id="13" idx="1"/>
          </p:cNvCxnSpPr>
          <p:nvPr/>
        </p:nvCxnSpPr>
        <p:spPr>
          <a:xfrm>
            <a:off x="7633487" y="4148515"/>
            <a:ext cx="1526124" cy="337117"/>
          </a:xfrm>
          <a:prstGeom prst="bentConnector3">
            <a:avLst>
              <a:gd name="adj1" fmla="val 25439"/>
            </a:avLst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TextBox 150">
            <a:extLst>
              <a:ext uri="{FF2B5EF4-FFF2-40B4-BE49-F238E27FC236}">
                <a16:creationId xmlns:a16="http://schemas.microsoft.com/office/drawing/2014/main" id="{B943A0BB-CA2D-D08E-86FC-4E11380B0E73}"/>
              </a:ext>
            </a:extLst>
          </p:cNvPr>
          <p:cNvSpPr txBox="1"/>
          <p:nvPr/>
        </p:nvSpPr>
        <p:spPr>
          <a:xfrm>
            <a:off x="8345405" y="4493788"/>
            <a:ext cx="87020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-Scheduled Tasks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160" name="Elbow Connector 56">
            <a:extLst>
              <a:ext uri="{FF2B5EF4-FFF2-40B4-BE49-F238E27FC236}">
                <a16:creationId xmlns:a16="http://schemas.microsoft.com/office/drawing/2014/main" id="{8F38ED55-85B4-23DF-B418-4B917428540D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5590190" y="2878233"/>
            <a:ext cx="3563172" cy="315645"/>
          </a:xfrm>
          <a:prstGeom prst="bentConnector3">
            <a:avLst>
              <a:gd name="adj1" fmla="val 68514"/>
            </a:avLst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Elbow Connector 56">
            <a:extLst>
              <a:ext uri="{FF2B5EF4-FFF2-40B4-BE49-F238E27FC236}">
                <a16:creationId xmlns:a16="http://schemas.microsoft.com/office/drawing/2014/main" id="{FCF84907-1AEE-ABAB-0504-01BE36B38DD3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5563356" y="4639376"/>
            <a:ext cx="4249874" cy="970496"/>
          </a:xfrm>
          <a:prstGeom prst="bentConnector2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TextBox 172">
            <a:extLst>
              <a:ext uri="{FF2B5EF4-FFF2-40B4-BE49-F238E27FC236}">
                <a16:creationId xmlns:a16="http://schemas.microsoft.com/office/drawing/2014/main" id="{5DFC0ADF-D1AD-478D-7102-5A923CF76E76}"/>
              </a:ext>
            </a:extLst>
          </p:cNvPr>
          <p:cNvSpPr txBox="1"/>
          <p:nvPr/>
        </p:nvSpPr>
        <p:spPr>
          <a:xfrm>
            <a:off x="8485448" y="5178944"/>
            <a:ext cx="1263041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180" name="Rounded Rectangle 29">
            <a:extLst>
              <a:ext uri="{FF2B5EF4-FFF2-40B4-BE49-F238E27FC236}">
                <a16:creationId xmlns:a16="http://schemas.microsoft.com/office/drawing/2014/main" id="{AD0BCC4D-3FD7-21C3-0DE9-F78C5720B017}"/>
              </a:ext>
            </a:extLst>
          </p:cNvPr>
          <p:cNvSpPr/>
          <p:nvPr/>
        </p:nvSpPr>
        <p:spPr>
          <a:xfrm>
            <a:off x="6397738" y="4932715"/>
            <a:ext cx="1235749" cy="463679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i="1" dirty="0">
                <a:solidFill>
                  <a:sysClr val="windowText" lastClr="000000"/>
                </a:solidFill>
              </a:rPr>
              <a:t>Component Data-base and Predictive Models</a:t>
            </a:r>
          </a:p>
        </p:txBody>
      </p: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9F7B3ADA-D15F-14AD-C7E2-B0208BDEF587}"/>
              </a:ext>
            </a:extLst>
          </p:cNvPr>
          <p:cNvCxnSpPr>
            <a:cxnSpLocks/>
            <a:stCxn id="59" idx="2"/>
            <a:endCxn id="180" idx="0"/>
          </p:cNvCxnSpPr>
          <p:nvPr/>
        </p:nvCxnSpPr>
        <p:spPr>
          <a:xfrm>
            <a:off x="7015613" y="4380354"/>
            <a:ext cx="0" cy="552361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Elbow Connector 56">
            <a:extLst>
              <a:ext uri="{FF2B5EF4-FFF2-40B4-BE49-F238E27FC236}">
                <a16:creationId xmlns:a16="http://schemas.microsoft.com/office/drawing/2014/main" id="{8B9C4471-0F03-928C-E3E8-B9EC58920A1B}"/>
              </a:ext>
            </a:extLst>
          </p:cNvPr>
          <p:cNvCxnSpPr>
            <a:cxnSpLocks/>
            <a:endCxn id="180" idx="2"/>
          </p:cNvCxnSpPr>
          <p:nvPr/>
        </p:nvCxnSpPr>
        <p:spPr>
          <a:xfrm flipV="1">
            <a:off x="5569798" y="5396394"/>
            <a:ext cx="1445815" cy="220311"/>
          </a:xfrm>
          <a:prstGeom prst="bentConnector2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TextBox 196">
            <a:extLst>
              <a:ext uri="{FF2B5EF4-FFF2-40B4-BE49-F238E27FC236}">
                <a16:creationId xmlns:a16="http://schemas.microsoft.com/office/drawing/2014/main" id="{7C0EECE4-F560-1216-C1DC-DA4E572546DB}"/>
              </a:ext>
            </a:extLst>
          </p:cNvPr>
          <p:cNvSpPr txBox="1"/>
          <p:nvPr/>
        </p:nvSpPr>
        <p:spPr>
          <a:xfrm>
            <a:off x="4185174" y="3878110"/>
            <a:ext cx="9218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position, vel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eclipse info</a:t>
            </a:r>
          </a:p>
        </p:txBody>
      </p:sp>
      <p:cxnSp>
        <p:nvCxnSpPr>
          <p:cNvPr id="198" name="Elbow Connector 56">
            <a:extLst>
              <a:ext uri="{FF2B5EF4-FFF2-40B4-BE49-F238E27FC236}">
                <a16:creationId xmlns:a16="http://schemas.microsoft.com/office/drawing/2014/main" id="{E7D00351-6FD2-E295-0DE7-5B196F8B4015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3271925" y="2835248"/>
            <a:ext cx="1871299" cy="1067936"/>
          </a:xfrm>
          <a:prstGeom prst="bentConnector3">
            <a:avLst>
              <a:gd name="adj1" fmla="val 41274"/>
            </a:avLst>
          </a:prstGeom>
          <a:ln w="19050">
            <a:solidFill>
              <a:schemeClr val="accent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BFC25FDC-B8FA-7A0A-99D6-B4018D69A8EA}"/>
              </a:ext>
            </a:extLst>
          </p:cNvPr>
          <p:cNvSpPr txBox="1"/>
          <p:nvPr/>
        </p:nvSpPr>
        <p:spPr>
          <a:xfrm>
            <a:off x="6986182" y="5437964"/>
            <a:ext cx="697205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7D98F197-8D24-19A6-0339-D637F50B72CD}"/>
              </a:ext>
            </a:extLst>
          </p:cNvPr>
          <p:cNvSpPr txBox="1"/>
          <p:nvPr/>
        </p:nvSpPr>
        <p:spPr>
          <a:xfrm>
            <a:off x="7030702" y="4478318"/>
            <a:ext cx="9062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-Feasibility of task instructions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AC6BE21-0021-4E14-8EDB-03662C0F3A9E}"/>
              </a:ext>
            </a:extLst>
          </p:cNvPr>
          <p:cNvCxnSpPr>
            <a:cxnSpLocks/>
          </p:cNvCxnSpPr>
          <p:nvPr/>
        </p:nvCxnSpPr>
        <p:spPr>
          <a:xfrm flipV="1">
            <a:off x="6869203" y="4377802"/>
            <a:ext cx="0" cy="554913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72D36827-2D0B-4214-80B0-B4062BB51AF0}"/>
              </a:ext>
            </a:extLst>
          </p:cNvPr>
          <p:cNvSpPr txBox="1"/>
          <p:nvPr/>
        </p:nvSpPr>
        <p:spPr>
          <a:xfrm>
            <a:off x="6176480" y="4504826"/>
            <a:ext cx="9062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-Itemized task instructions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63E28B7-86FC-49F0-AA40-BABE5B403966}"/>
              </a:ext>
            </a:extLst>
          </p:cNvPr>
          <p:cNvCxnSpPr>
            <a:cxnSpLocks/>
          </p:cNvCxnSpPr>
          <p:nvPr/>
        </p:nvCxnSpPr>
        <p:spPr>
          <a:xfrm flipH="1" flipV="1">
            <a:off x="4210193" y="4538730"/>
            <a:ext cx="921859" cy="737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7BA3B78C-E907-4FAA-9756-F3C3214FAFBB}"/>
              </a:ext>
            </a:extLst>
          </p:cNvPr>
          <p:cNvCxnSpPr>
            <a:cxnSpLocks/>
          </p:cNvCxnSpPr>
          <p:nvPr/>
        </p:nvCxnSpPr>
        <p:spPr>
          <a:xfrm>
            <a:off x="4227729" y="5333860"/>
            <a:ext cx="904323" cy="4266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3B597527-BD08-4A09-9B59-5709F8B8B4CF}"/>
              </a:ext>
            </a:extLst>
          </p:cNvPr>
          <p:cNvSpPr txBox="1"/>
          <p:nvPr/>
        </p:nvSpPr>
        <p:spPr>
          <a:xfrm>
            <a:off x="4310694" y="4553361"/>
            <a:ext cx="780726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-Messages (out)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26A2B9A0-8966-4670-AD16-A1A091ECD9B7}"/>
              </a:ext>
            </a:extLst>
          </p:cNvPr>
          <p:cNvSpPr txBox="1"/>
          <p:nvPr/>
        </p:nvSpPr>
        <p:spPr>
          <a:xfrm>
            <a:off x="4272782" y="5372824"/>
            <a:ext cx="780726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-Messages (in)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0F476958-1762-4EDA-AD89-407D0CA55222}"/>
              </a:ext>
            </a:extLst>
          </p:cNvPr>
          <p:cNvSpPr txBox="1"/>
          <p:nvPr/>
        </p:nvSpPr>
        <p:spPr>
          <a:xfrm>
            <a:off x="7970709" y="2474081"/>
            <a:ext cx="13276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70" name="Rounded Rectangle 29">
            <a:extLst>
              <a:ext uri="{FF2B5EF4-FFF2-40B4-BE49-F238E27FC236}">
                <a16:creationId xmlns:a16="http://schemas.microsoft.com/office/drawing/2014/main" id="{3D663945-409F-4AA8-8D83-7EFC96827BB2}"/>
              </a:ext>
            </a:extLst>
          </p:cNvPr>
          <p:cNvSpPr/>
          <p:nvPr/>
        </p:nvSpPr>
        <p:spPr>
          <a:xfrm>
            <a:off x="3447105" y="2379247"/>
            <a:ext cx="2645494" cy="3752290"/>
          </a:xfrm>
          <a:prstGeom prst="roundRect">
            <a:avLst>
              <a:gd name="adj" fmla="val 6097"/>
            </a:avLst>
          </a:prstGeom>
          <a:noFill/>
          <a:ln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rgbClr val="00B050"/>
                </a:solidFill>
              </a:rPr>
              <a:t>HARDWARE</a:t>
            </a:r>
          </a:p>
        </p:txBody>
      </p:sp>
      <p:sp>
        <p:nvSpPr>
          <p:cNvPr id="72" name="Rounded Rectangle 29">
            <a:extLst>
              <a:ext uri="{FF2B5EF4-FFF2-40B4-BE49-F238E27FC236}">
                <a16:creationId xmlns:a16="http://schemas.microsoft.com/office/drawing/2014/main" id="{D5633CCA-B49A-48DA-84F0-682669775AC1}"/>
              </a:ext>
            </a:extLst>
          </p:cNvPr>
          <p:cNvSpPr/>
          <p:nvPr/>
        </p:nvSpPr>
        <p:spPr>
          <a:xfrm>
            <a:off x="6151963" y="3429000"/>
            <a:ext cx="1618880" cy="2704012"/>
          </a:xfrm>
          <a:prstGeom prst="roundRect">
            <a:avLst>
              <a:gd name="adj" fmla="val 6097"/>
            </a:avLst>
          </a:prstGeom>
          <a:noFill/>
          <a:ln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rgbClr val="00B050"/>
                </a:solidFill>
              </a:rPr>
              <a:t>MIDDLEWARE </a:t>
            </a:r>
          </a:p>
        </p:txBody>
      </p:sp>
      <p:sp>
        <p:nvSpPr>
          <p:cNvPr id="73" name="Rounded Rectangle 29">
            <a:extLst>
              <a:ext uri="{FF2B5EF4-FFF2-40B4-BE49-F238E27FC236}">
                <a16:creationId xmlns:a16="http://schemas.microsoft.com/office/drawing/2014/main" id="{07571E60-C78E-4C05-A213-86BFE58C1674}"/>
              </a:ext>
            </a:extLst>
          </p:cNvPr>
          <p:cNvSpPr/>
          <p:nvPr/>
        </p:nvSpPr>
        <p:spPr>
          <a:xfrm>
            <a:off x="7909685" y="2057257"/>
            <a:ext cx="2645494" cy="4126815"/>
          </a:xfrm>
          <a:prstGeom prst="roundRect">
            <a:avLst>
              <a:gd name="adj" fmla="val 6097"/>
            </a:avLst>
          </a:prstGeom>
          <a:noFill/>
          <a:ln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rgbClr val="00B050"/>
                </a:solidFill>
              </a:rPr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891393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Engineering Module - Plan Execution </a:t>
            </a:r>
          </a:p>
        </p:txBody>
      </p:sp>
      <p:sp>
        <p:nvSpPr>
          <p:cNvPr id="3" name="Right Arrow 7">
            <a:extLst>
              <a:ext uri="{FF2B5EF4-FFF2-40B4-BE49-F238E27FC236}">
                <a16:creationId xmlns:a16="http://schemas.microsoft.com/office/drawing/2014/main" id="{67B8EC0A-D5CD-0D4C-D366-526E993728C8}"/>
              </a:ext>
            </a:extLst>
          </p:cNvPr>
          <p:cNvSpPr/>
          <p:nvPr/>
        </p:nvSpPr>
        <p:spPr>
          <a:xfrm>
            <a:off x="2810990" y="3009769"/>
            <a:ext cx="312456" cy="1286004"/>
          </a:xfrm>
          <a:prstGeom prst="rightArrow">
            <a:avLst>
              <a:gd name="adj1" fmla="val 29186"/>
              <a:gd name="adj2" fmla="val 61181"/>
            </a:avLst>
          </a:prstGeom>
          <a:solidFill>
            <a:schemeClr val="bg1"/>
          </a:solidFill>
          <a:ln w="28575">
            <a:solidFill>
              <a:srgbClr val="5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ECE8867D-EA00-9E6A-A315-6456A726B54D}"/>
              </a:ext>
            </a:extLst>
          </p:cNvPr>
          <p:cNvGrpSpPr/>
          <p:nvPr/>
        </p:nvGrpSpPr>
        <p:grpSpPr>
          <a:xfrm>
            <a:off x="13943" y="2042325"/>
            <a:ext cx="3020525" cy="3374445"/>
            <a:chOff x="266217" y="1993902"/>
            <a:chExt cx="3020525" cy="3374445"/>
          </a:xfrm>
        </p:grpSpPr>
        <p:pic>
          <p:nvPicPr>
            <p:cNvPr id="37" name="Graphic 36" descr="Speech outline">
              <a:extLst>
                <a:ext uri="{FF2B5EF4-FFF2-40B4-BE49-F238E27FC236}">
                  <a16:creationId xmlns:a16="http://schemas.microsoft.com/office/drawing/2014/main" id="{4534E274-35A8-97B6-A2D1-AB15BDF4E4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 flipH="1">
              <a:off x="1645074" y="1698525"/>
              <a:ext cx="1082135" cy="2201200"/>
            </a:xfrm>
            <a:prstGeom prst="rect">
              <a:avLst/>
            </a:prstGeom>
          </p:spPr>
        </p:pic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72B2104F-DFDC-B371-178C-02A7D4C0E108}"/>
                </a:ext>
              </a:extLst>
            </p:cNvPr>
            <p:cNvGrpSpPr/>
            <p:nvPr/>
          </p:nvGrpSpPr>
          <p:grpSpPr>
            <a:xfrm>
              <a:off x="266217" y="1993902"/>
              <a:ext cx="2745040" cy="3374445"/>
              <a:chOff x="266217" y="1993902"/>
              <a:chExt cx="2745040" cy="3374445"/>
            </a:xfrm>
          </p:grpSpPr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2943D654-A50E-EEF6-0E9C-A367EA02BAC2}"/>
                  </a:ext>
                </a:extLst>
              </p:cNvPr>
              <p:cNvSpPr/>
              <p:nvPr/>
            </p:nvSpPr>
            <p:spPr>
              <a:xfrm>
                <a:off x="339162" y="1993902"/>
                <a:ext cx="2672095" cy="3041239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sz="1050" b="1" dirty="0">
                    <a:solidFill>
                      <a:sysClr val="windowText" lastClr="000000"/>
                    </a:solidFill>
                  </a:rPr>
                  <a:t>Plan Execution Sequence:</a:t>
                </a:r>
              </a:p>
              <a:p>
                <a:endParaRPr lang="en-US" sz="1050" b="1" dirty="0">
                  <a:solidFill>
                    <a:sysClr val="windowText" lastClr="000000"/>
                  </a:solidFill>
                </a:endParaRPr>
              </a:p>
              <a:p>
                <a:endParaRPr lang="en-US" sz="1050" dirty="0">
                  <a:solidFill>
                    <a:sysClr val="windowText" lastClr="000000"/>
                  </a:solidFill>
                </a:endParaRPr>
              </a:p>
              <a:p>
                <a:endParaRPr lang="en-US" sz="105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85" name="Rounded Rectangle 29">
                <a:extLst>
                  <a:ext uri="{FF2B5EF4-FFF2-40B4-BE49-F238E27FC236}">
                    <a16:creationId xmlns:a16="http://schemas.microsoft.com/office/drawing/2014/main" id="{29CAD95C-43D9-B346-2E66-1F3139BAF94C}"/>
                  </a:ext>
                </a:extLst>
              </p:cNvPr>
              <p:cNvSpPr/>
              <p:nvPr/>
            </p:nvSpPr>
            <p:spPr>
              <a:xfrm>
                <a:off x="541425" y="2367103"/>
                <a:ext cx="844348" cy="443484"/>
              </a:xfrm>
              <a:prstGeom prst="roundRect">
                <a:avLst>
                  <a:gd name="adj" fmla="val 6097"/>
                </a:avLst>
              </a:prstGeom>
              <a:noFill/>
              <a:ln>
                <a:solidFill>
                  <a:schemeClr val="accent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sz="1100" i="1" dirty="0">
                    <a:solidFill>
                      <a:sysClr val="windowText" lastClr="000000"/>
                    </a:solidFill>
                  </a:rPr>
                  <a:t>Scheduler Module</a:t>
                </a:r>
              </a:p>
            </p:txBody>
          </p:sp>
          <p:sp>
            <p:nvSpPr>
              <p:cNvPr id="86" name="Rounded Rectangle 29">
                <a:extLst>
                  <a:ext uri="{FF2B5EF4-FFF2-40B4-BE49-F238E27FC236}">
                    <a16:creationId xmlns:a16="http://schemas.microsoft.com/office/drawing/2014/main" id="{40199CD4-FEB2-B54B-03D6-084BDF58FCBB}"/>
                  </a:ext>
                </a:extLst>
              </p:cNvPr>
              <p:cNvSpPr/>
              <p:nvPr/>
            </p:nvSpPr>
            <p:spPr>
              <a:xfrm>
                <a:off x="1385773" y="4188509"/>
                <a:ext cx="847130" cy="362709"/>
              </a:xfrm>
              <a:prstGeom prst="roundRect">
                <a:avLst>
                  <a:gd name="adj" fmla="val 3300"/>
                </a:avLst>
              </a:prstGeom>
              <a:noFill/>
              <a:ln>
                <a:solidFill>
                  <a:schemeClr val="accent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i="1" dirty="0">
                    <a:solidFill>
                      <a:sysClr val="windowText" lastClr="000000"/>
                    </a:solidFill>
                  </a:rPr>
                  <a:t>Platform Emulator</a:t>
                </a:r>
              </a:p>
            </p:txBody>
          </p:sp>
          <p:sp>
            <p:nvSpPr>
              <p:cNvPr id="87" name="Rounded Rectangle 29">
                <a:extLst>
                  <a:ext uri="{FF2B5EF4-FFF2-40B4-BE49-F238E27FC236}">
                    <a16:creationId xmlns:a16="http://schemas.microsoft.com/office/drawing/2014/main" id="{FBB86EA8-4FD3-CF0B-14D5-5A2AA699123C}"/>
                  </a:ext>
                </a:extLst>
              </p:cNvPr>
              <p:cNvSpPr/>
              <p:nvPr/>
            </p:nvSpPr>
            <p:spPr>
              <a:xfrm>
                <a:off x="883505" y="3313846"/>
                <a:ext cx="844348" cy="463679"/>
              </a:xfrm>
              <a:prstGeom prst="roundRect">
                <a:avLst>
                  <a:gd name="adj" fmla="val 3300"/>
                </a:avLst>
              </a:prstGeom>
              <a:noFill/>
              <a:ln>
                <a:solidFill>
                  <a:schemeClr val="accent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i="1" dirty="0">
                    <a:solidFill>
                      <a:sysClr val="windowText" lastClr="000000"/>
                    </a:solidFill>
                  </a:rPr>
                  <a:t>Operations Executor</a:t>
                </a:r>
              </a:p>
            </p:txBody>
          </p:sp>
          <p:cxnSp>
            <p:nvCxnSpPr>
              <p:cNvPr id="89" name="Elbow Connector 56">
                <a:extLst>
                  <a:ext uri="{FF2B5EF4-FFF2-40B4-BE49-F238E27FC236}">
                    <a16:creationId xmlns:a16="http://schemas.microsoft.com/office/drawing/2014/main" id="{48001190-E1D7-77A6-E9AC-B28B5E41BB97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873976" y="2950046"/>
                <a:ext cx="518715" cy="224685"/>
              </a:xfrm>
              <a:prstGeom prst="bentConnector3">
                <a:avLst>
                  <a:gd name="adj1" fmla="val 50000"/>
                </a:avLst>
              </a:prstGeom>
              <a:ln w="19050">
                <a:prstDash val="sysDot"/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Elbow Connector 56">
                <a:extLst>
                  <a:ext uri="{FF2B5EF4-FFF2-40B4-BE49-F238E27FC236}">
                    <a16:creationId xmlns:a16="http://schemas.microsoft.com/office/drawing/2014/main" id="{1130152F-9641-A442-EBA9-3966F424DFE5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1351510" y="3783798"/>
                <a:ext cx="425064" cy="396717"/>
              </a:xfrm>
              <a:prstGeom prst="bentConnector3">
                <a:avLst>
                  <a:gd name="adj1" fmla="val 50000"/>
                </a:avLst>
              </a:prstGeom>
              <a:ln w="19050">
                <a:prstDash val="sysDot"/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Elbow Connector 56">
                <a:extLst>
                  <a:ext uri="{FF2B5EF4-FFF2-40B4-BE49-F238E27FC236}">
                    <a16:creationId xmlns:a16="http://schemas.microsoft.com/office/drawing/2014/main" id="{53182A8F-177C-C7F9-7F77-2FB1A337650F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 flipV="1">
                <a:off x="897890" y="3654952"/>
                <a:ext cx="958386" cy="890085"/>
              </a:xfrm>
              <a:prstGeom prst="bentConnector4">
                <a:avLst>
                  <a:gd name="adj1" fmla="val -25354"/>
                  <a:gd name="adj2" fmla="val 126377"/>
                </a:avLst>
              </a:prstGeom>
              <a:ln w="19050">
                <a:prstDash val="sysDot"/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6C2C6CCC-B668-9056-D41D-DF303AC06918}"/>
                  </a:ext>
                </a:extLst>
              </p:cNvPr>
              <p:cNvSpPr txBox="1"/>
              <p:nvPr/>
            </p:nvSpPr>
            <p:spPr>
              <a:xfrm>
                <a:off x="1837199" y="2477694"/>
                <a:ext cx="996663" cy="57956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8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“Perform measurement of GP 123 @ t=5 w/ instr1”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629C8A74-A57E-C7F7-DEA4-C29A4C29D68A}"/>
                  </a:ext>
                </a:extLst>
              </p:cNvPr>
              <p:cNvSpPr txBox="1"/>
              <p:nvPr/>
            </p:nvSpPr>
            <p:spPr>
              <a:xfrm>
                <a:off x="266217" y="5122126"/>
                <a:ext cx="259565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i="1" dirty="0"/>
                  <a:t>Receive measurement plan from scheduler</a:t>
                </a:r>
              </a:p>
            </p:txBody>
          </p:sp>
        </p:grp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DB8AD31F-10B1-736A-EEF8-1A59C0AE38F0}"/>
              </a:ext>
            </a:extLst>
          </p:cNvPr>
          <p:cNvGrpSpPr/>
          <p:nvPr/>
        </p:nvGrpSpPr>
        <p:grpSpPr>
          <a:xfrm>
            <a:off x="3207916" y="1964646"/>
            <a:ext cx="2948526" cy="3614586"/>
            <a:chOff x="3686190" y="1911367"/>
            <a:chExt cx="2948526" cy="361458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481ADA9-5EA3-59FF-7B8F-17FF63512756}"/>
                </a:ext>
              </a:extLst>
            </p:cNvPr>
            <p:cNvSpPr/>
            <p:nvPr/>
          </p:nvSpPr>
          <p:spPr>
            <a:xfrm>
              <a:off x="3686190" y="1993902"/>
              <a:ext cx="2672095" cy="3041239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050" b="1" dirty="0">
                  <a:solidFill>
                    <a:sysClr val="windowText" lastClr="000000"/>
                  </a:solidFill>
                </a:rPr>
                <a:t>Plan Execution Sequence:</a:t>
              </a:r>
            </a:p>
            <a:p>
              <a:endParaRPr lang="en-US" sz="1050" b="1" dirty="0">
                <a:solidFill>
                  <a:sysClr val="windowText" lastClr="000000"/>
                </a:solidFill>
              </a:endParaRP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Rounded Rectangle 29">
              <a:extLst>
                <a:ext uri="{FF2B5EF4-FFF2-40B4-BE49-F238E27FC236}">
                  <a16:creationId xmlns:a16="http://schemas.microsoft.com/office/drawing/2014/main" id="{DBA58744-D028-BB95-0EE5-222DEC8B1344}"/>
                </a:ext>
              </a:extLst>
            </p:cNvPr>
            <p:cNvSpPr/>
            <p:nvPr/>
          </p:nvSpPr>
          <p:spPr>
            <a:xfrm>
              <a:off x="3888453" y="2367103"/>
              <a:ext cx="844348" cy="443484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sp>
          <p:nvSpPr>
            <p:cNvPr id="20" name="Rounded Rectangle 29">
              <a:extLst>
                <a:ext uri="{FF2B5EF4-FFF2-40B4-BE49-F238E27FC236}">
                  <a16:creationId xmlns:a16="http://schemas.microsoft.com/office/drawing/2014/main" id="{2D9FDFE9-AC33-02CD-FF54-6580969514E9}"/>
                </a:ext>
              </a:extLst>
            </p:cNvPr>
            <p:cNvSpPr/>
            <p:nvPr/>
          </p:nvSpPr>
          <p:spPr>
            <a:xfrm>
              <a:off x="4732801" y="4188509"/>
              <a:ext cx="847130" cy="362709"/>
            </a:xfrm>
            <a:prstGeom prst="roundRect">
              <a:avLst>
                <a:gd name="adj" fmla="val 3300"/>
              </a:avLst>
            </a:prstGeom>
            <a:noFill/>
            <a:ln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i="1" dirty="0">
                  <a:solidFill>
                    <a:sysClr val="windowText" lastClr="000000"/>
                  </a:solidFill>
                </a:rPr>
                <a:t>Platform Emulator</a:t>
              </a:r>
            </a:p>
          </p:txBody>
        </p:sp>
        <p:sp>
          <p:nvSpPr>
            <p:cNvPr id="25" name="Rounded Rectangle 29">
              <a:extLst>
                <a:ext uri="{FF2B5EF4-FFF2-40B4-BE49-F238E27FC236}">
                  <a16:creationId xmlns:a16="http://schemas.microsoft.com/office/drawing/2014/main" id="{7B9ADE45-9ACB-3F28-492D-FBAC5EE87025}"/>
                </a:ext>
              </a:extLst>
            </p:cNvPr>
            <p:cNvSpPr/>
            <p:nvPr/>
          </p:nvSpPr>
          <p:spPr>
            <a:xfrm>
              <a:off x="4230533" y="3313846"/>
              <a:ext cx="844348" cy="463679"/>
            </a:xfrm>
            <a:prstGeom prst="roundRect">
              <a:avLst>
                <a:gd name="adj" fmla="val 3300"/>
              </a:avLst>
            </a:prstGeom>
            <a:noFill/>
            <a:ln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i="1" dirty="0">
                  <a:solidFill>
                    <a:sysClr val="windowText" lastClr="000000"/>
                  </a:solidFill>
                </a:rPr>
                <a:t>Operations Executor</a:t>
              </a:r>
            </a:p>
          </p:txBody>
        </p:sp>
        <p:cxnSp>
          <p:nvCxnSpPr>
            <p:cNvPr id="26" name="Elbow Connector 56">
              <a:extLst>
                <a:ext uri="{FF2B5EF4-FFF2-40B4-BE49-F238E27FC236}">
                  <a16:creationId xmlns:a16="http://schemas.microsoft.com/office/drawing/2014/main" id="{326024CA-44C2-0B5D-FD23-9CC3FB1D40DB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221004" y="2950046"/>
              <a:ext cx="518715" cy="224685"/>
            </a:xfrm>
            <a:prstGeom prst="bentConnector3">
              <a:avLst>
                <a:gd name="adj1" fmla="val 50000"/>
              </a:avLst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Elbow Connector 56">
              <a:extLst>
                <a:ext uri="{FF2B5EF4-FFF2-40B4-BE49-F238E27FC236}">
                  <a16:creationId xmlns:a16="http://schemas.microsoft.com/office/drawing/2014/main" id="{BE9D2099-62CF-D3A3-1175-B411D8106198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698538" y="3783798"/>
              <a:ext cx="425064" cy="396717"/>
            </a:xfrm>
            <a:prstGeom prst="bentConnector3">
              <a:avLst>
                <a:gd name="adj1" fmla="val 50000"/>
              </a:avLst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Elbow Connector 56">
              <a:extLst>
                <a:ext uri="{FF2B5EF4-FFF2-40B4-BE49-F238E27FC236}">
                  <a16:creationId xmlns:a16="http://schemas.microsoft.com/office/drawing/2014/main" id="{10B85C22-727A-F9B2-8025-2785DF832658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4244918" y="3654952"/>
              <a:ext cx="958386" cy="890085"/>
            </a:xfrm>
            <a:prstGeom prst="bentConnector4">
              <a:avLst>
                <a:gd name="adj1" fmla="val -25354"/>
                <a:gd name="adj2" fmla="val 126377"/>
              </a:avLst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7DC0DA6-5A13-789B-FC95-B66EDF002DB6}"/>
                </a:ext>
              </a:extLst>
            </p:cNvPr>
            <p:cNvSpPr txBox="1"/>
            <p:nvPr/>
          </p:nvSpPr>
          <p:spPr>
            <a:xfrm>
              <a:off x="5074881" y="2351980"/>
              <a:ext cx="1203310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1- Wait for t = 5</a:t>
              </a:r>
            </a:p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2- Maneuver to observe GP 123 with instr1</a:t>
              </a:r>
            </a:p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3- Turn on instr1</a:t>
              </a:r>
            </a:p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4- Sense GP 123</a:t>
              </a:r>
            </a:p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5- Turn off intr1</a:t>
              </a:r>
            </a:p>
          </p:txBody>
        </p:sp>
        <p:pic>
          <p:nvPicPr>
            <p:cNvPr id="33" name="Graphic 32" descr="Speech outline">
              <a:extLst>
                <a:ext uri="{FF2B5EF4-FFF2-40B4-BE49-F238E27FC236}">
                  <a16:creationId xmlns:a16="http://schemas.microsoft.com/office/drawing/2014/main" id="{555CA282-CC29-9B80-EF1B-8B5FD9B4D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flipH="1">
              <a:off x="4603732" y="1911367"/>
              <a:ext cx="2030984" cy="2030984"/>
            </a:xfrm>
            <a:prstGeom prst="rect">
              <a:avLst/>
            </a:prstGeom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1DECD6B-5246-2F97-A18F-080FCBE56415}"/>
                </a:ext>
              </a:extLst>
            </p:cNvPr>
            <p:cNvSpPr txBox="1"/>
            <p:nvPr/>
          </p:nvSpPr>
          <p:spPr>
            <a:xfrm>
              <a:off x="3724412" y="5125843"/>
              <a:ext cx="25956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Generate operations plan from measurement plan</a:t>
              </a:r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223881A8-3618-E58A-AA71-8BD7E8C23027}"/>
              </a:ext>
            </a:extLst>
          </p:cNvPr>
          <p:cNvGrpSpPr/>
          <p:nvPr/>
        </p:nvGrpSpPr>
        <p:grpSpPr>
          <a:xfrm>
            <a:off x="6335945" y="2050683"/>
            <a:ext cx="2809581" cy="3369841"/>
            <a:chOff x="7040114" y="1998506"/>
            <a:chExt cx="2809581" cy="3369841"/>
          </a:xfrm>
        </p:grpSpPr>
        <p:pic>
          <p:nvPicPr>
            <p:cNvPr id="48" name="Graphic 47" descr="Speech outline">
              <a:extLst>
                <a:ext uri="{FF2B5EF4-FFF2-40B4-BE49-F238E27FC236}">
                  <a16:creationId xmlns:a16="http://schemas.microsoft.com/office/drawing/2014/main" id="{B6C76A44-41C2-B8EB-17EA-19FA944923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flipH="1">
              <a:off x="8258716" y="2503633"/>
              <a:ext cx="1590979" cy="2030984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627B907-DC64-479E-A5D6-98FAB7F0DE14}"/>
                </a:ext>
              </a:extLst>
            </p:cNvPr>
            <p:cNvSpPr/>
            <p:nvPr/>
          </p:nvSpPr>
          <p:spPr>
            <a:xfrm>
              <a:off x="7040114" y="1998506"/>
              <a:ext cx="2672095" cy="3041239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050" b="1" dirty="0">
                  <a:solidFill>
                    <a:sysClr val="windowText" lastClr="000000"/>
                  </a:solidFill>
                </a:rPr>
                <a:t>Plan Execution Sequence:</a:t>
              </a:r>
            </a:p>
            <a:p>
              <a:endParaRPr lang="en-US" sz="1050" b="1" dirty="0">
                <a:solidFill>
                  <a:sysClr val="windowText" lastClr="000000"/>
                </a:solidFill>
              </a:endParaRP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Rounded Rectangle 29">
              <a:extLst>
                <a:ext uri="{FF2B5EF4-FFF2-40B4-BE49-F238E27FC236}">
                  <a16:creationId xmlns:a16="http://schemas.microsoft.com/office/drawing/2014/main" id="{003C636C-0283-21ED-C7E1-959779710C66}"/>
                </a:ext>
              </a:extLst>
            </p:cNvPr>
            <p:cNvSpPr/>
            <p:nvPr/>
          </p:nvSpPr>
          <p:spPr>
            <a:xfrm>
              <a:off x="7242377" y="2371707"/>
              <a:ext cx="844348" cy="443484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sp>
          <p:nvSpPr>
            <p:cNvPr id="41" name="Rounded Rectangle 29">
              <a:extLst>
                <a:ext uri="{FF2B5EF4-FFF2-40B4-BE49-F238E27FC236}">
                  <a16:creationId xmlns:a16="http://schemas.microsoft.com/office/drawing/2014/main" id="{D7A32712-AC2B-9C7C-2EAE-CE81227E984A}"/>
                </a:ext>
              </a:extLst>
            </p:cNvPr>
            <p:cNvSpPr/>
            <p:nvPr/>
          </p:nvSpPr>
          <p:spPr>
            <a:xfrm>
              <a:off x="8086725" y="4193113"/>
              <a:ext cx="847130" cy="362709"/>
            </a:xfrm>
            <a:prstGeom prst="roundRect">
              <a:avLst>
                <a:gd name="adj" fmla="val 3300"/>
              </a:avLst>
            </a:prstGeom>
            <a:noFill/>
            <a:ln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i="1" dirty="0">
                  <a:solidFill>
                    <a:sysClr val="windowText" lastClr="000000"/>
                  </a:solidFill>
                </a:rPr>
                <a:t>Platform Emulator</a:t>
              </a:r>
            </a:p>
          </p:txBody>
        </p:sp>
        <p:sp>
          <p:nvSpPr>
            <p:cNvPr id="42" name="Rounded Rectangle 29">
              <a:extLst>
                <a:ext uri="{FF2B5EF4-FFF2-40B4-BE49-F238E27FC236}">
                  <a16:creationId xmlns:a16="http://schemas.microsoft.com/office/drawing/2014/main" id="{6B0D652D-CBE5-A16F-8395-C5D2E84390B6}"/>
                </a:ext>
              </a:extLst>
            </p:cNvPr>
            <p:cNvSpPr/>
            <p:nvPr/>
          </p:nvSpPr>
          <p:spPr>
            <a:xfrm>
              <a:off x="7584457" y="3318450"/>
              <a:ext cx="844348" cy="463679"/>
            </a:xfrm>
            <a:prstGeom prst="roundRect">
              <a:avLst>
                <a:gd name="adj" fmla="val 3300"/>
              </a:avLst>
            </a:prstGeom>
            <a:noFill/>
            <a:ln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i="1" dirty="0">
                  <a:solidFill>
                    <a:sysClr val="windowText" lastClr="000000"/>
                  </a:solidFill>
                </a:rPr>
                <a:t>Operations Executor</a:t>
              </a:r>
            </a:p>
          </p:txBody>
        </p:sp>
        <p:cxnSp>
          <p:nvCxnSpPr>
            <p:cNvPr id="43" name="Elbow Connector 56">
              <a:extLst>
                <a:ext uri="{FF2B5EF4-FFF2-40B4-BE49-F238E27FC236}">
                  <a16:creationId xmlns:a16="http://schemas.microsoft.com/office/drawing/2014/main" id="{E152C4AA-0F8F-233F-B9B4-84A040EF0EFD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7574928" y="2954650"/>
              <a:ext cx="518715" cy="224685"/>
            </a:xfrm>
            <a:prstGeom prst="bentConnector3">
              <a:avLst>
                <a:gd name="adj1" fmla="val 50000"/>
              </a:avLst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Elbow Connector 56">
              <a:extLst>
                <a:ext uri="{FF2B5EF4-FFF2-40B4-BE49-F238E27FC236}">
                  <a16:creationId xmlns:a16="http://schemas.microsoft.com/office/drawing/2014/main" id="{523DD197-E61B-F216-3C59-A97008913C01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8052462" y="3788402"/>
              <a:ext cx="425064" cy="396717"/>
            </a:xfrm>
            <a:prstGeom prst="bentConnector3">
              <a:avLst>
                <a:gd name="adj1" fmla="val 50000"/>
              </a:avLst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Elbow Connector 56">
              <a:extLst>
                <a:ext uri="{FF2B5EF4-FFF2-40B4-BE49-F238E27FC236}">
                  <a16:creationId xmlns:a16="http://schemas.microsoft.com/office/drawing/2014/main" id="{07B4855B-017D-7E60-EFAE-7EF506794A92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7598842" y="3659556"/>
              <a:ext cx="958386" cy="890085"/>
            </a:xfrm>
            <a:prstGeom prst="bentConnector4">
              <a:avLst>
                <a:gd name="adj1" fmla="val -25354"/>
                <a:gd name="adj2" fmla="val 126377"/>
              </a:avLst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585DBF2-4E84-52C5-A03E-8806BFE32B78}"/>
                </a:ext>
              </a:extLst>
            </p:cNvPr>
            <p:cNvSpPr txBox="1"/>
            <p:nvPr/>
          </p:nvSpPr>
          <p:spPr>
            <a:xfrm>
              <a:off x="8607335" y="3037769"/>
              <a:ext cx="958386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“Waiting for t=5…</a:t>
              </a:r>
            </a:p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Wait complete!</a:t>
              </a:r>
            </a:p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State is nominal, proceed to next instruction”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42A42B9-F0CF-A2BF-B568-314A8AAE561C}"/>
                </a:ext>
              </a:extLst>
            </p:cNvPr>
            <p:cNvSpPr txBox="1"/>
            <p:nvPr/>
          </p:nvSpPr>
          <p:spPr>
            <a:xfrm>
              <a:off x="7041635" y="5122126"/>
              <a:ext cx="25956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Execute Plan</a:t>
              </a:r>
            </a:p>
          </p:txBody>
        </p:sp>
      </p:grpSp>
      <p:pic>
        <p:nvPicPr>
          <p:cNvPr id="58" name="Graphic 57" descr="Speech outline">
            <a:extLst>
              <a:ext uri="{FF2B5EF4-FFF2-40B4-BE49-F238E27FC236}">
                <a16:creationId xmlns:a16="http://schemas.microsoft.com/office/drawing/2014/main" id="{F2BEF771-0285-2E5A-1E84-C6D6C68E75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 flipH="1">
            <a:off x="9660799" y="3834304"/>
            <a:ext cx="861410" cy="592179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474705FB-2520-C081-E769-29281E05768D}"/>
              </a:ext>
            </a:extLst>
          </p:cNvPr>
          <p:cNvSpPr/>
          <p:nvPr/>
        </p:nvSpPr>
        <p:spPr>
          <a:xfrm>
            <a:off x="9421928" y="2044627"/>
            <a:ext cx="2672095" cy="304123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50" b="1" dirty="0">
                <a:solidFill>
                  <a:sysClr val="windowText" lastClr="000000"/>
                </a:solidFill>
              </a:rPr>
              <a:t>Plan Execution Sequence:</a:t>
            </a:r>
          </a:p>
          <a:p>
            <a:endParaRPr lang="en-US" sz="1050" b="1" dirty="0">
              <a:solidFill>
                <a:sysClr val="windowText" lastClr="000000"/>
              </a:solidFill>
            </a:endParaRPr>
          </a:p>
          <a:p>
            <a:endParaRPr lang="en-US" sz="1050" dirty="0">
              <a:solidFill>
                <a:sysClr val="windowText" lastClr="000000"/>
              </a:solidFill>
            </a:endParaRPr>
          </a:p>
          <a:p>
            <a:endParaRPr lang="en-US" sz="1050" dirty="0">
              <a:solidFill>
                <a:sysClr val="windowText" lastClr="000000"/>
              </a:solidFill>
            </a:endParaRPr>
          </a:p>
        </p:txBody>
      </p:sp>
      <p:sp>
        <p:nvSpPr>
          <p:cNvPr id="66" name="Rounded Rectangle 29">
            <a:extLst>
              <a:ext uri="{FF2B5EF4-FFF2-40B4-BE49-F238E27FC236}">
                <a16:creationId xmlns:a16="http://schemas.microsoft.com/office/drawing/2014/main" id="{A88F8A0D-B1D2-1767-F532-0E732B223FFF}"/>
              </a:ext>
            </a:extLst>
          </p:cNvPr>
          <p:cNvSpPr/>
          <p:nvPr/>
        </p:nvSpPr>
        <p:spPr>
          <a:xfrm>
            <a:off x="9624191" y="2417828"/>
            <a:ext cx="844348" cy="443484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i="1" dirty="0">
                <a:solidFill>
                  <a:sysClr val="windowText" lastClr="000000"/>
                </a:solidFill>
              </a:rPr>
              <a:t>Scheduler Module</a:t>
            </a:r>
          </a:p>
        </p:txBody>
      </p:sp>
      <p:sp>
        <p:nvSpPr>
          <p:cNvPr id="69" name="Rounded Rectangle 29">
            <a:extLst>
              <a:ext uri="{FF2B5EF4-FFF2-40B4-BE49-F238E27FC236}">
                <a16:creationId xmlns:a16="http://schemas.microsoft.com/office/drawing/2014/main" id="{F5F9E3E7-67F6-7286-AE8A-A92F4567969D}"/>
              </a:ext>
            </a:extLst>
          </p:cNvPr>
          <p:cNvSpPr/>
          <p:nvPr/>
        </p:nvSpPr>
        <p:spPr>
          <a:xfrm>
            <a:off x="10468539" y="4239234"/>
            <a:ext cx="847130" cy="362709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Platform Emulator</a:t>
            </a:r>
          </a:p>
        </p:txBody>
      </p:sp>
      <p:sp>
        <p:nvSpPr>
          <p:cNvPr id="70" name="Rounded Rectangle 29">
            <a:extLst>
              <a:ext uri="{FF2B5EF4-FFF2-40B4-BE49-F238E27FC236}">
                <a16:creationId xmlns:a16="http://schemas.microsoft.com/office/drawing/2014/main" id="{2AE1BD56-BEAE-A926-A62A-3CAA5E5ADA60}"/>
              </a:ext>
            </a:extLst>
          </p:cNvPr>
          <p:cNvSpPr/>
          <p:nvPr/>
        </p:nvSpPr>
        <p:spPr>
          <a:xfrm>
            <a:off x="9966271" y="3364571"/>
            <a:ext cx="844348" cy="463679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Operations Executor</a:t>
            </a:r>
          </a:p>
        </p:txBody>
      </p:sp>
      <p:cxnSp>
        <p:nvCxnSpPr>
          <p:cNvPr id="73" name="Elbow Connector 56">
            <a:extLst>
              <a:ext uri="{FF2B5EF4-FFF2-40B4-BE49-F238E27FC236}">
                <a16:creationId xmlns:a16="http://schemas.microsoft.com/office/drawing/2014/main" id="{998AE2F4-AEC4-70F3-BCBF-03A4860813DB}"/>
              </a:ext>
            </a:extLst>
          </p:cNvPr>
          <p:cNvCxnSpPr>
            <a:cxnSpLocks/>
          </p:cNvCxnSpPr>
          <p:nvPr/>
        </p:nvCxnSpPr>
        <p:spPr>
          <a:xfrm rot="16200000" flipV="1">
            <a:off x="9956742" y="3000771"/>
            <a:ext cx="518715" cy="224685"/>
          </a:xfrm>
          <a:prstGeom prst="bentConnector3">
            <a:avLst>
              <a:gd name="adj1" fmla="val 50000"/>
            </a:avLst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Elbow Connector 56">
            <a:extLst>
              <a:ext uri="{FF2B5EF4-FFF2-40B4-BE49-F238E27FC236}">
                <a16:creationId xmlns:a16="http://schemas.microsoft.com/office/drawing/2014/main" id="{CA020728-82B8-45E1-DEC3-941677218354}"/>
              </a:ext>
            </a:extLst>
          </p:cNvPr>
          <p:cNvCxnSpPr>
            <a:cxnSpLocks/>
          </p:cNvCxnSpPr>
          <p:nvPr/>
        </p:nvCxnSpPr>
        <p:spPr>
          <a:xfrm rot="16200000" flipV="1">
            <a:off x="10434276" y="3834523"/>
            <a:ext cx="425064" cy="396717"/>
          </a:xfrm>
          <a:prstGeom prst="bentConnector3">
            <a:avLst>
              <a:gd name="adj1" fmla="val 50000"/>
            </a:avLst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Elbow Connector 56">
            <a:extLst>
              <a:ext uri="{FF2B5EF4-FFF2-40B4-BE49-F238E27FC236}">
                <a16:creationId xmlns:a16="http://schemas.microsoft.com/office/drawing/2014/main" id="{E17555BA-7F77-4EAF-57CB-AF52431776E4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9980656" y="3705677"/>
            <a:ext cx="958386" cy="890085"/>
          </a:xfrm>
          <a:prstGeom prst="bentConnector4">
            <a:avLst>
              <a:gd name="adj1" fmla="val -25354"/>
              <a:gd name="adj2" fmla="val 126377"/>
            </a:avLst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070251A6-5B51-B7E0-8ABA-20C8F6ECA74B}"/>
              </a:ext>
            </a:extLst>
          </p:cNvPr>
          <p:cNvSpPr txBox="1"/>
          <p:nvPr/>
        </p:nvSpPr>
        <p:spPr>
          <a:xfrm>
            <a:off x="9725315" y="4058164"/>
            <a:ext cx="95838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“cancel plan”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BCFD573B-F815-6F28-BB63-DD5CA81F2F28}"/>
              </a:ext>
            </a:extLst>
          </p:cNvPr>
          <p:cNvSpPr txBox="1"/>
          <p:nvPr/>
        </p:nvSpPr>
        <p:spPr>
          <a:xfrm>
            <a:off x="9423449" y="5168247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React to Plan Execution Errors</a:t>
            </a:r>
          </a:p>
        </p:txBody>
      </p:sp>
      <p:sp>
        <p:nvSpPr>
          <p:cNvPr id="94" name="Right Arrow 7">
            <a:extLst>
              <a:ext uri="{FF2B5EF4-FFF2-40B4-BE49-F238E27FC236}">
                <a16:creationId xmlns:a16="http://schemas.microsoft.com/office/drawing/2014/main" id="{2EDFA79A-5D76-EEE1-60BA-65759FCDE6D1}"/>
              </a:ext>
            </a:extLst>
          </p:cNvPr>
          <p:cNvSpPr/>
          <p:nvPr/>
        </p:nvSpPr>
        <p:spPr>
          <a:xfrm>
            <a:off x="5948860" y="3022837"/>
            <a:ext cx="312456" cy="1286004"/>
          </a:xfrm>
          <a:prstGeom prst="rightArrow">
            <a:avLst>
              <a:gd name="adj1" fmla="val 29186"/>
              <a:gd name="adj2" fmla="val 61181"/>
            </a:avLst>
          </a:prstGeom>
          <a:solidFill>
            <a:schemeClr val="bg1"/>
          </a:solidFill>
          <a:ln w="28575">
            <a:solidFill>
              <a:srgbClr val="5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6" name="Right Arrow 7">
            <a:extLst>
              <a:ext uri="{FF2B5EF4-FFF2-40B4-BE49-F238E27FC236}">
                <a16:creationId xmlns:a16="http://schemas.microsoft.com/office/drawing/2014/main" id="{45CDA198-574B-DB48-1679-5B6A4B57C705}"/>
              </a:ext>
            </a:extLst>
          </p:cNvPr>
          <p:cNvSpPr/>
          <p:nvPr/>
        </p:nvSpPr>
        <p:spPr>
          <a:xfrm>
            <a:off x="9066947" y="3009769"/>
            <a:ext cx="312456" cy="1286004"/>
          </a:xfrm>
          <a:prstGeom prst="rightArrow">
            <a:avLst>
              <a:gd name="adj1" fmla="val 29186"/>
              <a:gd name="adj2" fmla="val 61181"/>
            </a:avLst>
          </a:prstGeom>
          <a:solidFill>
            <a:schemeClr val="bg1"/>
          </a:solidFill>
          <a:ln w="28575">
            <a:solidFill>
              <a:srgbClr val="5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8" name="Graphic 97" descr="Speech outline">
            <a:extLst>
              <a:ext uri="{FF2B5EF4-FFF2-40B4-BE49-F238E27FC236}">
                <a16:creationId xmlns:a16="http://schemas.microsoft.com/office/drawing/2014/main" id="{25C07739-5050-6EC5-0FAE-1ECB293A8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10683674" y="3009769"/>
            <a:ext cx="1590979" cy="1464669"/>
          </a:xfrm>
          <a:prstGeom prst="rect">
            <a:avLst/>
          </a:prstGeom>
        </p:spPr>
      </p:pic>
      <p:sp>
        <p:nvSpPr>
          <p:cNvPr id="99" name="TextBox 98">
            <a:extLst>
              <a:ext uri="{FF2B5EF4-FFF2-40B4-BE49-F238E27FC236}">
                <a16:creationId xmlns:a16="http://schemas.microsoft.com/office/drawing/2014/main" id="{55839C9C-C232-7600-D1D9-1470D14EA474}"/>
              </a:ext>
            </a:extLst>
          </p:cNvPr>
          <p:cNvSpPr txBox="1"/>
          <p:nvPr/>
        </p:nvSpPr>
        <p:spPr>
          <a:xfrm>
            <a:off x="10927389" y="3287766"/>
            <a:ext cx="1149080" cy="6309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“Performing maneuver…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Power insufficient to perform maneuver. Cancelling action and reassessing plan…”</a:t>
            </a:r>
          </a:p>
        </p:txBody>
      </p:sp>
    </p:spTree>
    <p:extLst>
      <p:ext uri="{BB962C8B-B14F-4D97-AF65-F5344CB8AC3E}">
        <p14:creationId xmlns:p14="http://schemas.microsoft.com/office/powerpoint/2010/main" val="26661208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Simulation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EA55BD-4E70-DF9B-13EB-2AC660B125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770" t="-854" r="-233" b="-718"/>
          <a:stretch/>
        </p:blipFill>
        <p:spPr bwMode="auto">
          <a:xfrm>
            <a:off x="451334" y="2648186"/>
            <a:ext cx="3301072" cy="1784032"/>
          </a:xfrm>
          <a:prstGeom prst="rect">
            <a:avLst/>
          </a:prstGeom>
          <a:noFill/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A174731-6786-6F6D-DC9D-FD8C2C6A0131}"/>
              </a:ext>
            </a:extLst>
          </p:cNvPr>
          <p:cNvSpPr txBox="1"/>
          <p:nvPr/>
        </p:nvSpPr>
        <p:spPr>
          <a:xfrm>
            <a:off x="801357" y="4422398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Agent Framework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B37C21-00EB-14D0-89A7-0FEBE1E741B1}"/>
              </a:ext>
            </a:extLst>
          </p:cNvPr>
          <p:cNvGrpSpPr/>
          <p:nvPr/>
        </p:nvGrpSpPr>
        <p:grpSpPr>
          <a:xfrm>
            <a:off x="5338413" y="1181475"/>
            <a:ext cx="6579731" cy="5225099"/>
            <a:chOff x="3135041" y="1176489"/>
            <a:chExt cx="6579731" cy="5225099"/>
          </a:xfrm>
        </p:grpSpPr>
        <p:sp>
          <p:nvSpPr>
            <p:cNvPr id="4" name="Rounded Rectangle 29">
              <a:extLst>
                <a:ext uri="{FF2B5EF4-FFF2-40B4-BE49-F238E27FC236}">
                  <a16:creationId xmlns:a16="http://schemas.microsoft.com/office/drawing/2014/main" id="{F40648B5-DE50-3579-FADA-CAF8E94030E7}"/>
                </a:ext>
              </a:extLst>
            </p:cNvPr>
            <p:cNvSpPr/>
            <p:nvPr/>
          </p:nvSpPr>
          <p:spPr>
            <a:xfrm>
              <a:off x="4484638" y="1176489"/>
              <a:ext cx="5230134" cy="4875209"/>
            </a:xfrm>
            <a:prstGeom prst="roundRect">
              <a:avLst>
                <a:gd name="adj" fmla="val 609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ysClr val="windowText" lastClr="000000"/>
                  </a:solidFill>
                </a:rPr>
                <a:t>Agent</a:t>
              </a:r>
            </a:p>
          </p:txBody>
        </p:sp>
        <p:sp>
          <p:nvSpPr>
            <p:cNvPr id="5" name="Rounded Rectangle 30">
              <a:extLst>
                <a:ext uri="{FF2B5EF4-FFF2-40B4-BE49-F238E27FC236}">
                  <a16:creationId xmlns:a16="http://schemas.microsoft.com/office/drawing/2014/main" id="{36FCB5CD-F302-D51B-34A3-A0B1CCDBE6D6}"/>
                </a:ext>
              </a:extLst>
            </p:cNvPr>
            <p:cNvSpPr/>
            <p:nvPr/>
          </p:nvSpPr>
          <p:spPr>
            <a:xfrm rot="16200000">
              <a:off x="2275564" y="2293861"/>
              <a:ext cx="2154955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Environment</a:t>
              </a:r>
            </a:p>
          </p:txBody>
        </p:sp>
        <p:sp>
          <p:nvSpPr>
            <p:cNvPr id="6" name="Rounded Rectangle 30">
              <a:extLst>
                <a:ext uri="{FF2B5EF4-FFF2-40B4-BE49-F238E27FC236}">
                  <a16:creationId xmlns:a16="http://schemas.microsoft.com/office/drawing/2014/main" id="{87F517DA-6E73-F6CB-E770-58B82D97E783}"/>
                </a:ext>
              </a:extLst>
            </p:cNvPr>
            <p:cNvSpPr/>
            <p:nvPr/>
          </p:nvSpPr>
          <p:spPr>
            <a:xfrm rot="16200000">
              <a:off x="2363435" y="4835074"/>
              <a:ext cx="1979210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Other Agents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1FE5CB-B5E3-B8CC-FC28-61C7280D0EC8}"/>
                </a:ext>
              </a:extLst>
            </p:cNvPr>
            <p:cNvSpPr/>
            <p:nvPr/>
          </p:nvSpPr>
          <p:spPr>
            <a:xfrm>
              <a:off x="4484636" y="1914989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i="1" dirty="0">
                  <a:solidFill>
                    <a:sysClr val="windowText" lastClr="000000"/>
                  </a:solidFill>
                </a:rPr>
                <a:t>SUB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C5E1990-9422-5D7F-F9ED-1C8180FDCE4E}"/>
                </a:ext>
              </a:extLst>
            </p:cNvPr>
            <p:cNvSpPr/>
            <p:nvPr/>
          </p:nvSpPr>
          <p:spPr>
            <a:xfrm>
              <a:off x="4484636" y="2713647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E227E52-179E-4D2F-5FC9-FDFD8678AC53}"/>
                </a:ext>
              </a:extLst>
            </p:cNvPr>
            <p:cNvSpPr/>
            <p:nvPr/>
          </p:nvSpPr>
          <p:spPr>
            <a:xfrm>
              <a:off x="4484637" y="4417867"/>
              <a:ext cx="367030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6CB41F-8ECB-30FC-1971-129130FB3B89}"/>
                </a:ext>
              </a:extLst>
            </p:cNvPr>
            <p:cNvSpPr/>
            <p:nvPr/>
          </p:nvSpPr>
          <p:spPr>
            <a:xfrm>
              <a:off x="4484636" y="5216525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REP</a:t>
              </a:r>
            </a:p>
          </p:txBody>
        </p:sp>
        <p:sp>
          <p:nvSpPr>
            <p:cNvPr id="11" name="Rounded Rectangle 29">
              <a:extLst>
                <a:ext uri="{FF2B5EF4-FFF2-40B4-BE49-F238E27FC236}">
                  <a16:creationId xmlns:a16="http://schemas.microsoft.com/office/drawing/2014/main" id="{2B32A1C8-1F4D-FE46-0683-3487D1FA5643}"/>
                </a:ext>
              </a:extLst>
            </p:cNvPr>
            <p:cNvSpPr/>
            <p:nvPr/>
          </p:nvSpPr>
          <p:spPr>
            <a:xfrm rot="16200000">
              <a:off x="4331561" y="3921854"/>
              <a:ext cx="3188753" cy="368764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rgbClr val="43061E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Engineering Module</a:t>
              </a:r>
            </a:p>
          </p:txBody>
        </p:sp>
        <p:sp>
          <p:nvSpPr>
            <p:cNvPr id="12" name="Rounded Rectangle 29">
              <a:extLst>
                <a:ext uri="{FF2B5EF4-FFF2-40B4-BE49-F238E27FC236}">
                  <a16:creationId xmlns:a16="http://schemas.microsoft.com/office/drawing/2014/main" id="{12ADA39C-3563-CAEB-6599-771568637F19}"/>
                </a:ext>
              </a:extLst>
            </p:cNvPr>
            <p:cNvSpPr/>
            <p:nvPr/>
          </p:nvSpPr>
          <p:spPr>
            <a:xfrm>
              <a:off x="7750467" y="2744508"/>
              <a:ext cx="1307237" cy="307489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Science Module</a:t>
              </a:r>
            </a:p>
          </p:txBody>
        </p:sp>
        <p:sp>
          <p:nvSpPr>
            <p:cNvPr id="13" name="Rounded Rectangle 29">
              <a:extLst>
                <a:ext uri="{FF2B5EF4-FFF2-40B4-BE49-F238E27FC236}">
                  <a16:creationId xmlns:a16="http://schemas.microsoft.com/office/drawing/2014/main" id="{4CF191CC-E3D1-061E-10AD-55F38E8AB2A6}"/>
                </a:ext>
              </a:extLst>
            </p:cNvPr>
            <p:cNvSpPr/>
            <p:nvPr/>
          </p:nvSpPr>
          <p:spPr>
            <a:xfrm>
              <a:off x="7756716" y="4340259"/>
              <a:ext cx="1307237" cy="307487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2CFE17B-DDF8-C7E1-74CB-183DE935DC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6821" y="2896035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B52B2B7-ABA9-443F-1E5D-AA7CC65B7D4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2604" y="211730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5D870E-5B50-966E-0DA6-166D5BE5BEDA}"/>
                </a:ext>
              </a:extLst>
            </p:cNvPr>
            <p:cNvSpPr txBox="1"/>
            <p:nvPr/>
          </p:nvSpPr>
          <p:spPr>
            <a:xfrm>
              <a:off x="3534232" y="1765577"/>
              <a:ext cx="987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F321F822-5C6A-BD15-F8C8-E7C9183E20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59138" y="5398175"/>
              <a:ext cx="922031" cy="738"/>
            </a:xfrm>
            <a:prstGeom prst="straightConnector1">
              <a:avLst/>
            </a:prstGeom>
            <a:ln w="28575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8D29D6C-EAC1-451B-A927-59E3C49EC7D8}"/>
                </a:ext>
              </a:extLst>
            </p:cNvPr>
            <p:cNvSpPr txBox="1"/>
            <p:nvPr/>
          </p:nvSpPr>
          <p:spPr>
            <a:xfrm>
              <a:off x="3571039" y="2922499"/>
              <a:ext cx="925497" cy="846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-GP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-GS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state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observation metrics info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1B13C5C-E425-0922-1BE5-4D3997E07D4A}"/>
                </a:ext>
              </a:extLst>
            </p:cNvPr>
            <p:cNvSpPr txBox="1"/>
            <p:nvPr/>
          </p:nvSpPr>
          <p:spPr>
            <a:xfrm>
              <a:off x="3540959" y="5447481"/>
              <a:ext cx="98720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Results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BD6F391-03BE-5974-2ADF-122841988F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53401" y="2896773"/>
              <a:ext cx="884690" cy="0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F3DB52F6-DC85-48AB-544C-FCD2F9E9318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0870" y="459951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805EFBA9-F89A-F4AA-B55A-FE4D71BE992A}"/>
                </a:ext>
              </a:extLst>
            </p:cNvPr>
            <p:cNvCxnSpPr>
              <a:cxnSpLocks/>
              <a:endCxn id="9" idx="3"/>
            </p:cNvCxnSpPr>
            <p:nvPr/>
          </p:nvCxnSpPr>
          <p:spPr>
            <a:xfrm flipH="1">
              <a:off x="4851667" y="4599517"/>
              <a:ext cx="886424" cy="739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53080E86-4D23-A774-F967-F388C923D1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4967" y="5404528"/>
              <a:ext cx="881221" cy="0"/>
            </a:xfrm>
            <a:prstGeom prst="straightConnector1">
              <a:avLst/>
            </a:prstGeom>
            <a:ln w="19050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9AEA6192-3CFB-C3DC-62C3-6BCFE41476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10320" y="4427232"/>
              <a:ext cx="1655734" cy="0"/>
            </a:xfrm>
            <a:prstGeom prst="straightConnector1">
              <a:avLst/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EE09718-9461-F519-738D-CED4577346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8420" y="4585956"/>
              <a:ext cx="1652047" cy="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A7A95947-F6FE-37CA-E02B-B0F9DFACB9A8}"/>
                </a:ext>
              </a:extLst>
            </p:cNvPr>
            <p:cNvCxnSpPr>
              <a:cxnSpLocks/>
            </p:cNvCxnSpPr>
            <p:nvPr/>
          </p:nvCxnSpPr>
          <p:spPr>
            <a:xfrm>
              <a:off x="8299490" y="3051997"/>
              <a:ext cx="0" cy="1288262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65D2550-9A5E-2B9C-C4A5-BEBE059DFA7D}"/>
                </a:ext>
              </a:extLst>
            </p:cNvPr>
            <p:cNvSpPr/>
            <p:nvPr/>
          </p:nvSpPr>
          <p:spPr>
            <a:xfrm>
              <a:off x="5374611" y="1674572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Event Handler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CDB0AC5-0E15-BEA5-0D41-E610593E1143}"/>
                </a:ext>
              </a:extLst>
            </p:cNvPr>
            <p:cNvSpPr/>
            <p:nvPr/>
          </p:nvSpPr>
          <p:spPr>
            <a:xfrm>
              <a:off x="7311652" y="1674009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Sim Start/End</a:t>
              </a:r>
            </a:p>
          </p:txBody>
        </p:sp>
        <p:cxnSp>
          <p:nvCxnSpPr>
            <p:cNvPr id="54" name="Elbow Connector 56">
              <a:extLst>
                <a:ext uri="{FF2B5EF4-FFF2-40B4-BE49-F238E27FC236}">
                  <a16:creationId xmlns:a16="http://schemas.microsoft.com/office/drawing/2014/main" id="{DED9E14D-4B83-0719-589B-A0247A26D48A}"/>
                </a:ext>
              </a:extLst>
            </p:cNvPr>
            <p:cNvCxnSpPr>
              <a:cxnSpLocks/>
              <a:stCxn id="7" idx="3"/>
              <a:endCxn id="52" idx="1"/>
            </p:cNvCxnSpPr>
            <p:nvPr/>
          </p:nvCxnSpPr>
          <p:spPr>
            <a:xfrm flipV="1">
              <a:off x="4853401" y="1867447"/>
              <a:ext cx="521210" cy="229931"/>
            </a:xfrm>
            <a:prstGeom prst="bentConnector3">
              <a:avLst>
                <a:gd name="adj1" fmla="val 50000"/>
              </a:avLst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A6007C7-0ABA-1107-19E0-A027CCDFC33B}"/>
                </a:ext>
              </a:extLst>
            </p:cNvPr>
            <p:cNvCxnSpPr>
              <a:cxnSpLocks/>
              <a:stCxn id="53" idx="1"/>
              <a:endCxn id="52" idx="3"/>
            </p:cNvCxnSpPr>
            <p:nvPr/>
          </p:nvCxnSpPr>
          <p:spPr>
            <a:xfrm flipH="1">
              <a:off x="6513638" y="1866884"/>
              <a:ext cx="798014" cy="563"/>
            </a:xfrm>
            <a:prstGeom prst="straightConnector1">
              <a:avLst/>
            </a:prstGeom>
            <a:ln w="19050">
              <a:prstDash val="solid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53E9E35F-81DE-74CF-0F9A-551E2E925FC1}"/>
                </a:ext>
              </a:extLst>
            </p:cNvPr>
            <p:cNvCxnSpPr>
              <a:cxnSpLocks/>
            </p:cNvCxnSpPr>
            <p:nvPr/>
          </p:nvCxnSpPr>
          <p:spPr>
            <a:xfrm>
              <a:off x="5909435" y="2059759"/>
              <a:ext cx="0" cy="45210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ounded Rectangle 29">
              <a:extLst>
                <a:ext uri="{FF2B5EF4-FFF2-40B4-BE49-F238E27FC236}">
                  <a16:creationId xmlns:a16="http://schemas.microsoft.com/office/drawing/2014/main" id="{8651A971-FD80-C7DD-B497-3D2C3B67E474}"/>
                </a:ext>
              </a:extLst>
            </p:cNvPr>
            <p:cNvSpPr/>
            <p:nvPr/>
          </p:nvSpPr>
          <p:spPr>
            <a:xfrm>
              <a:off x="5251284" y="1345167"/>
              <a:ext cx="3281173" cy="902555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200" i="1" dirty="0">
                  <a:solidFill>
                    <a:sysClr val="windowText" lastClr="000000"/>
                  </a:solidFill>
                </a:rPr>
                <a:t>Simulation Module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E1EDB20-B750-E5E9-8E92-87267775AC19}"/>
                </a:ext>
              </a:extLst>
            </p:cNvPr>
            <p:cNvSpPr txBox="1"/>
            <p:nvPr/>
          </p:nvSpPr>
          <p:spPr>
            <a:xfrm>
              <a:off x="6513638" y="1571019"/>
              <a:ext cx="67521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BDFBA05-B539-78D5-5C05-2D3F74E0B517}"/>
                </a:ext>
              </a:extLst>
            </p:cNvPr>
            <p:cNvSpPr txBox="1"/>
            <p:nvPr/>
          </p:nvSpPr>
          <p:spPr>
            <a:xfrm>
              <a:off x="5879314" y="2036161"/>
              <a:ext cx="113902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0180917-7F8D-9D6D-41FC-6333D62BEFD1}"/>
                </a:ext>
              </a:extLst>
            </p:cNvPr>
            <p:cNvSpPr txBox="1"/>
            <p:nvPr/>
          </p:nvSpPr>
          <p:spPr>
            <a:xfrm>
              <a:off x="6362517" y="4602876"/>
              <a:ext cx="13879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-Scheduled Measurement Measurements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92A8F5A-DD95-6C58-AFDA-689A07A09931}"/>
                </a:ext>
              </a:extLst>
            </p:cNvPr>
            <p:cNvSpPr txBox="1"/>
            <p:nvPr/>
          </p:nvSpPr>
          <p:spPr>
            <a:xfrm>
              <a:off x="8299490" y="3497664"/>
              <a:ext cx="1245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Requests</a:t>
              </a:r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08A08C4F-0ED5-606C-7B63-4BC65482EA87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>
              <a:off x="6108372" y="2898253"/>
              <a:ext cx="1642095" cy="5648"/>
            </a:xfrm>
            <a:prstGeom prst="straightConnector1">
              <a:avLst/>
            </a:prstGeom>
            <a:ln w="19050">
              <a:solidFill>
                <a:schemeClr val="accent1"/>
              </a:solidFill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C2405D2-A033-AC54-5C54-3AC3C9EEF5F9}"/>
                </a:ext>
              </a:extLst>
            </p:cNvPr>
            <p:cNvSpPr txBox="1"/>
            <p:nvPr/>
          </p:nvSpPr>
          <p:spPr>
            <a:xfrm>
              <a:off x="5503714" y="6154439"/>
              <a:ext cx="25956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DMAS Agent Framework</a:t>
              </a:r>
            </a:p>
          </p:txBody>
        </p:sp>
      </p:grpSp>
      <p:sp>
        <p:nvSpPr>
          <p:cNvPr id="20" name="Right Arrow 7">
            <a:extLst>
              <a:ext uri="{FF2B5EF4-FFF2-40B4-BE49-F238E27FC236}">
                <a16:creationId xmlns:a16="http://schemas.microsoft.com/office/drawing/2014/main" id="{B3BF9FB2-51B2-A379-933C-C0A918782F24}"/>
              </a:ext>
            </a:extLst>
          </p:cNvPr>
          <p:cNvSpPr/>
          <p:nvPr/>
        </p:nvSpPr>
        <p:spPr>
          <a:xfrm>
            <a:off x="4340475" y="2971309"/>
            <a:ext cx="575689" cy="1286004"/>
          </a:xfrm>
          <a:prstGeom prst="rightArrow">
            <a:avLst>
              <a:gd name="adj1" fmla="val 43313"/>
              <a:gd name="adj2" fmla="val 50000"/>
            </a:avLst>
          </a:prstGeom>
          <a:solidFill>
            <a:schemeClr val="bg1"/>
          </a:solidFill>
          <a:ln w="28575">
            <a:solidFill>
              <a:srgbClr val="5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7E59C77-75E8-316F-2082-15FBEF9E7A0A}"/>
              </a:ext>
            </a:extLst>
          </p:cNvPr>
          <p:cNvSpPr txBox="1"/>
          <p:nvPr/>
        </p:nvSpPr>
        <p:spPr>
          <a:xfrm>
            <a:off x="8547302" y="2461479"/>
            <a:ext cx="13276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06EAFF-9C8B-A643-CD1F-6916EE22315C}"/>
              </a:ext>
            </a:extLst>
          </p:cNvPr>
          <p:cNvSpPr txBox="1"/>
          <p:nvPr/>
        </p:nvSpPr>
        <p:spPr>
          <a:xfrm>
            <a:off x="8566863" y="399859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8D70C8-A244-4B38-995E-20B26E5FD3EE}"/>
              </a:ext>
            </a:extLst>
          </p:cNvPr>
          <p:cNvSpPr txBox="1"/>
          <p:nvPr/>
        </p:nvSpPr>
        <p:spPr>
          <a:xfrm>
            <a:off x="5751961" y="3760069"/>
            <a:ext cx="98720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</p:spTree>
    <p:extLst>
      <p:ext uri="{BB962C8B-B14F-4D97-AF65-F5344CB8AC3E}">
        <p14:creationId xmlns:p14="http://schemas.microsoft.com/office/powerpoint/2010/main" val="814106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Simulation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EA55BD-4E70-DF9B-13EB-2AC660B125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770" t="-854" r="-233" b="-718"/>
          <a:stretch/>
        </p:blipFill>
        <p:spPr bwMode="auto">
          <a:xfrm>
            <a:off x="451334" y="2648186"/>
            <a:ext cx="3301072" cy="1784032"/>
          </a:xfrm>
          <a:prstGeom prst="rect">
            <a:avLst/>
          </a:prstGeom>
          <a:noFill/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A174731-6786-6F6D-DC9D-FD8C2C6A0131}"/>
              </a:ext>
            </a:extLst>
          </p:cNvPr>
          <p:cNvSpPr txBox="1"/>
          <p:nvPr/>
        </p:nvSpPr>
        <p:spPr>
          <a:xfrm>
            <a:off x="801357" y="4422398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Agent Framework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B37C21-00EB-14D0-89A7-0FEBE1E741B1}"/>
              </a:ext>
            </a:extLst>
          </p:cNvPr>
          <p:cNvGrpSpPr/>
          <p:nvPr/>
        </p:nvGrpSpPr>
        <p:grpSpPr>
          <a:xfrm>
            <a:off x="5338413" y="1181475"/>
            <a:ext cx="6579731" cy="5225099"/>
            <a:chOff x="3135041" y="1176489"/>
            <a:chExt cx="6579731" cy="5225099"/>
          </a:xfrm>
        </p:grpSpPr>
        <p:sp>
          <p:nvSpPr>
            <p:cNvPr id="4" name="Rounded Rectangle 29">
              <a:extLst>
                <a:ext uri="{FF2B5EF4-FFF2-40B4-BE49-F238E27FC236}">
                  <a16:creationId xmlns:a16="http://schemas.microsoft.com/office/drawing/2014/main" id="{F40648B5-DE50-3579-FADA-CAF8E94030E7}"/>
                </a:ext>
              </a:extLst>
            </p:cNvPr>
            <p:cNvSpPr/>
            <p:nvPr/>
          </p:nvSpPr>
          <p:spPr>
            <a:xfrm>
              <a:off x="4484638" y="1176489"/>
              <a:ext cx="5230134" cy="4875209"/>
            </a:xfrm>
            <a:prstGeom prst="roundRect">
              <a:avLst>
                <a:gd name="adj" fmla="val 609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ysClr val="windowText" lastClr="000000"/>
                  </a:solidFill>
                </a:rPr>
                <a:t>Agent</a:t>
              </a:r>
            </a:p>
          </p:txBody>
        </p:sp>
        <p:sp>
          <p:nvSpPr>
            <p:cNvPr id="5" name="Rounded Rectangle 30">
              <a:extLst>
                <a:ext uri="{FF2B5EF4-FFF2-40B4-BE49-F238E27FC236}">
                  <a16:creationId xmlns:a16="http://schemas.microsoft.com/office/drawing/2014/main" id="{36FCB5CD-F302-D51B-34A3-A0B1CCDBE6D6}"/>
                </a:ext>
              </a:extLst>
            </p:cNvPr>
            <p:cNvSpPr/>
            <p:nvPr/>
          </p:nvSpPr>
          <p:spPr>
            <a:xfrm rot="16200000">
              <a:off x="2275564" y="2293861"/>
              <a:ext cx="2154955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Environment</a:t>
              </a:r>
            </a:p>
          </p:txBody>
        </p:sp>
        <p:sp>
          <p:nvSpPr>
            <p:cNvPr id="6" name="Rounded Rectangle 30">
              <a:extLst>
                <a:ext uri="{FF2B5EF4-FFF2-40B4-BE49-F238E27FC236}">
                  <a16:creationId xmlns:a16="http://schemas.microsoft.com/office/drawing/2014/main" id="{87F517DA-6E73-F6CB-E770-58B82D97E783}"/>
                </a:ext>
              </a:extLst>
            </p:cNvPr>
            <p:cNvSpPr/>
            <p:nvPr/>
          </p:nvSpPr>
          <p:spPr>
            <a:xfrm rot="16200000">
              <a:off x="2363435" y="4835074"/>
              <a:ext cx="1979210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Other Agents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1FE5CB-B5E3-B8CC-FC28-61C7280D0EC8}"/>
                </a:ext>
              </a:extLst>
            </p:cNvPr>
            <p:cNvSpPr/>
            <p:nvPr/>
          </p:nvSpPr>
          <p:spPr>
            <a:xfrm>
              <a:off x="4484636" y="1914989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i="1" dirty="0">
                  <a:solidFill>
                    <a:sysClr val="windowText" lastClr="000000"/>
                  </a:solidFill>
                </a:rPr>
                <a:t>SUB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C5E1990-9422-5D7F-F9ED-1C8180FDCE4E}"/>
                </a:ext>
              </a:extLst>
            </p:cNvPr>
            <p:cNvSpPr/>
            <p:nvPr/>
          </p:nvSpPr>
          <p:spPr>
            <a:xfrm>
              <a:off x="4484636" y="2713647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E227E52-179E-4D2F-5FC9-FDFD8678AC53}"/>
                </a:ext>
              </a:extLst>
            </p:cNvPr>
            <p:cNvSpPr/>
            <p:nvPr/>
          </p:nvSpPr>
          <p:spPr>
            <a:xfrm>
              <a:off x="4484637" y="4417867"/>
              <a:ext cx="367030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6CB41F-8ECB-30FC-1971-129130FB3B89}"/>
                </a:ext>
              </a:extLst>
            </p:cNvPr>
            <p:cNvSpPr/>
            <p:nvPr/>
          </p:nvSpPr>
          <p:spPr>
            <a:xfrm>
              <a:off x="4484636" y="5216525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REP</a:t>
              </a:r>
            </a:p>
          </p:txBody>
        </p:sp>
        <p:sp>
          <p:nvSpPr>
            <p:cNvPr id="11" name="Rounded Rectangle 29">
              <a:extLst>
                <a:ext uri="{FF2B5EF4-FFF2-40B4-BE49-F238E27FC236}">
                  <a16:creationId xmlns:a16="http://schemas.microsoft.com/office/drawing/2014/main" id="{2B32A1C8-1F4D-FE46-0683-3487D1FA5643}"/>
                </a:ext>
              </a:extLst>
            </p:cNvPr>
            <p:cNvSpPr/>
            <p:nvPr/>
          </p:nvSpPr>
          <p:spPr>
            <a:xfrm rot="16200000">
              <a:off x="4331561" y="3921854"/>
              <a:ext cx="3188753" cy="368764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rgbClr val="43061E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Engineering Module</a:t>
              </a:r>
            </a:p>
          </p:txBody>
        </p:sp>
        <p:sp>
          <p:nvSpPr>
            <p:cNvPr id="12" name="Rounded Rectangle 29">
              <a:extLst>
                <a:ext uri="{FF2B5EF4-FFF2-40B4-BE49-F238E27FC236}">
                  <a16:creationId xmlns:a16="http://schemas.microsoft.com/office/drawing/2014/main" id="{12ADA39C-3563-CAEB-6599-771568637F19}"/>
                </a:ext>
              </a:extLst>
            </p:cNvPr>
            <p:cNvSpPr/>
            <p:nvPr/>
          </p:nvSpPr>
          <p:spPr>
            <a:xfrm>
              <a:off x="7750467" y="2744508"/>
              <a:ext cx="1307237" cy="307489"/>
            </a:xfrm>
            <a:prstGeom prst="roundRect">
              <a:avLst>
                <a:gd name="adj" fmla="val 6097"/>
              </a:avLst>
            </a:prstGeom>
            <a:solidFill>
              <a:schemeClr val="accent2">
                <a:lumMod val="10000"/>
                <a:lumOff val="90000"/>
              </a:schemeClr>
            </a:solidFill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Science Module</a:t>
              </a:r>
            </a:p>
          </p:txBody>
        </p:sp>
        <p:sp>
          <p:nvSpPr>
            <p:cNvPr id="13" name="Rounded Rectangle 29">
              <a:extLst>
                <a:ext uri="{FF2B5EF4-FFF2-40B4-BE49-F238E27FC236}">
                  <a16:creationId xmlns:a16="http://schemas.microsoft.com/office/drawing/2014/main" id="{4CF191CC-E3D1-061E-10AD-55F38E8AB2A6}"/>
                </a:ext>
              </a:extLst>
            </p:cNvPr>
            <p:cNvSpPr/>
            <p:nvPr/>
          </p:nvSpPr>
          <p:spPr>
            <a:xfrm>
              <a:off x="7756716" y="4340259"/>
              <a:ext cx="1307237" cy="307487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2CFE17B-DDF8-C7E1-74CB-183DE935DC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6821" y="2896035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B52B2B7-ABA9-443F-1E5D-AA7CC65B7D4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2604" y="211730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5D870E-5B50-966E-0DA6-166D5BE5BEDA}"/>
                </a:ext>
              </a:extLst>
            </p:cNvPr>
            <p:cNvSpPr txBox="1"/>
            <p:nvPr/>
          </p:nvSpPr>
          <p:spPr>
            <a:xfrm>
              <a:off x="3534232" y="1765577"/>
              <a:ext cx="987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F321F822-5C6A-BD15-F8C8-E7C9183E20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59138" y="5398175"/>
              <a:ext cx="922031" cy="738"/>
            </a:xfrm>
            <a:prstGeom prst="straightConnector1">
              <a:avLst/>
            </a:prstGeom>
            <a:ln w="28575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8D29D6C-EAC1-451B-A927-59E3C49EC7D8}"/>
                </a:ext>
              </a:extLst>
            </p:cNvPr>
            <p:cNvSpPr txBox="1"/>
            <p:nvPr/>
          </p:nvSpPr>
          <p:spPr>
            <a:xfrm>
              <a:off x="3571039" y="2922499"/>
              <a:ext cx="925497" cy="846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-GP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-GS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state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observation metrics info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1B13C5C-E425-0922-1BE5-4D3997E07D4A}"/>
                </a:ext>
              </a:extLst>
            </p:cNvPr>
            <p:cNvSpPr txBox="1"/>
            <p:nvPr/>
          </p:nvSpPr>
          <p:spPr>
            <a:xfrm>
              <a:off x="3540959" y="5447481"/>
              <a:ext cx="98720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Results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BD6F391-03BE-5974-2ADF-122841988F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53401" y="2896773"/>
              <a:ext cx="884690" cy="0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F3DB52F6-DC85-48AB-544C-FCD2F9E9318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0870" y="459951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805EFBA9-F89A-F4AA-B55A-FE4D71BE992A}"/>
                </a:ext>
              </a:extLst>
            </p:cNvPr>
            <p:cNvCxnSpPr>
              <a:cxnSpLocks/>
              <a:endCxn id="9" idx="3"/>
            </p:cNvCxnSpPr>
            <p:nvPr/>
          </p:nvCxnSpPr>
          <p:spPr>
            <a:xfrm flipH="1">
              <a:off x="4851667" y="4599517"/>
              <a:ext cx="886424" cy="739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53080E86-4D23-A774-F967-F388C923D1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4967" y="5404528"/>
              <a:ext cx="881221" cy="0"/>
            </a:xfrm>
            <a:prstGeom prst="straightConnector1">
              <a:avLst/>
            </a:prstGeom>
            <a:ln w="19050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9AEA6192-3CFB-C3DC-62C3-6BCFE41476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10320" y="4427232"/>
              <a:ext cx="1655734" cy="0"/>
            </a:xfrm>
            <a:prstGeom prst="straightConnector1">
              <a:avLst/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EE09718-9461-F519-738D-CED4577346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8420" y="4585956"/>
              <a:ext cx="1652047" cy="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A7A95947-F6FE-37CA-E02B-B0F9DFACB9A8}"/>
                </a:ext>
              </a:extLst>
            </p:cNvPr>
            <p:cNvCxnSpPr>
              <a:cxnSpLocks/>
            </p:cNvCxnSpPr>
            <p:nvPr/>
          </p:nvCxnSpPr>
          <p:spPr>
            <a:xfrm>
              <a:off x="8299490" y="3051997"/>
              <a:ext cx="0" cy="1288262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65D2550-9A5E-2B9C-C4A5-BEBE059DFA7D}"/>
                </a:ext>
              </a:extLst>
            </p:cNvPr>
            <p:cNvSpPr/>
            <p:nvPr/>
          </p:nvSpPr>
          <p:spPr>
            <a:xfrm>
              <a:off x="5374611" y="1674572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Event Handler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CDB0AC5-0E15-BEA5-0D41-E610593E1143}"/>
                </a:ext>
              </a:extLst>
            </p:cNvPr>
            <p:cNvSpPr/>
            <p:nvPr/>
          </p:nvSpPr>
          <p:spPr>
            <a:xfrm>
              <a:off x="7311652" y="1674009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Sim Start/End</a:t>
              </a:r>
            </a:p>
          </p:txBody>
        </p:sp>
        <p:cxnSp>
          <p:nvCxnSpPr>
            <p:cNvPr id="54" name="Elbow Connector 56">
              <a:extLst>
                <a:ext uri="{FF2B5EF4-FFF2-40B4-BE49-F238E27FC236}">
                  <a16:creationId xmlns:a16="http://schemas.microsoft.com/office/drawing/2014/main" id="{DED9E14D-4B83-0719-589B-A0247A26D48A}"/>
                </a:ext>
              </a:extLst>
            </p:cNvPr>
            <p:cNvCxnSpPr>
              <a:cxnSpLocks/>
              <a:stCxn id="7" idx="3"/>
              <a:endCxn id="52" idx="1"/>
            </p:cNvCxnSpPr>
            <p:nvPr/>
          </p:nvCxnSpPr>
          <p:spPr>
            <a:xfrm flipV="1">
              <a:off x="4853401" y="1867447"/>
              <a:ext cx="521210" cy="229931"/>
            </a:xfrm>
            <a:prstGeom prst="bentConnector3">
              <a:avLst>
                <a:gd name="adj1" fmla="val 50000"/>
              </a:avLst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A6007C7-0ABA-1107-19E0-A027CCDFC33B}"/>
                </a:ext>
              </a:extLst>
            </p:cNvPr>
            <p:cNvCxnSpPr>
              <a:cxnSpLocks/>
              <a:stCxn id="53" idx="1"/>
              <a:endCxn id="52" idx="3"/>
            </p:cNvCxnSpPr>
            <p:nvPr/>
          </p:nvCxnSpPr>
          <p:spPr>
            <a:xfrm flipH="1">
              <a:off x="6513638" y="1866884"/>
              <a:ext cx="798014" cy="563"/>
            </a:xfrm>
            <a:prstGeom prst="straightConnector1">
              <a:avLst/>
            </a:prstGeom>
            <a:ln w="19050">
              <a:prstDash val="solid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53E9E35F-81DE-74CF-0F9A-551E2E925FC1}"/>
                </a:ext>
              </a:extLst>
            </p:cNvPr>
            <p:cNvCxnSpPr>
              <a:cxnSpLocks/>
            </p:cNvCxnSpPr>
            <p:nvPr/>
          </p:nvCxnSpPr>
          <p:spPr>
            <a:xfrm>
              <a:off x="5909435" y="2059759"/>
              <a:ext cx="0" cy="45210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ounded Rectangle 29">
              <a:extLst>
                <a:ext uri="{FF2B5EF4-FFF2-40B4-BE49-F238E27FC236}">
                  <a16:creationId xmlns:a16="http://schemas.microsoft.com/office/drawing/2014/main" id="{8651A971-FD80-C7DD-B497-3D2C3B67E474}"/>
                </a:ext>
              </a:extLst>
            </p:cNvPr>
            <p:cNvSpPr/>
            <p:nvPr/>
          </p:nvSpPr>
          <p:spPr>
            <a:xfrm>
              <a:off x="5251284" y="1345167"/>
              <a:ext cx="3281173" cy="902555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200" i="1" dirty="0">
                  <a:solidFill>
                    <a:sysClr val="windowText" lastClr="000000"/>
                  </a:solidFill>
                </a:rPr>
                <a:t>Simulation Module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E1EDB20-B750-E5E9-8E92-87267775AC19}"/>
                </a:ext>
              </a:extLst>
            </p:cNvPr>
            <p:cNvSpPr txBox="1"/>
            <p:nvPr/>
          </p:nvSpPr>
          <p:spPr>
            <a:xfrm>
              <a:off x="6513638" y="1571019"/>
              <a:ext cx="67521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BDFBA05-B539-78D5-5C05-2D3F74E0B517}"/>
                </a:ext>
              </a:extLst>
            </p:cNvPr>
            <p:cNvSpPr txBox="1"/>
            <p:nvPr/>
          </p:nvSpPr>
          <p:spPr>
            <a:xfrm>
              <a:off x="5879314" y="2036161"/>
              <a:ext cx="113902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0180917-7F8D-9D6D-41FC-6333D62BEFD1}"/>
                </a:ext>
              </a:extLst>
            </p:cNvPr>
            <p:cNvSpPr txBox="1"/>
            <p:nvPr/>
          </p:nvSpPr>
          <p:spPr>
            <a:xfrm>
              <a:off x="6362517" y="4602876"/>
              <a:ext cx="13072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-Scheduled Measurement Measurements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92A8F5A-DD95-6C58-AFDA-689A07A09931}"/>
                </a:ext>
              </a:extLst>
            </p:cNvPr>
            <p:cNvSpPr txBox="1"/>
            <p:nvPr/>
          </p:nvSpPr>
          <p:spPr>
            <a:xfrm>
              <a:off x="8299490" y="3497664"/>
              <a:ext cx="1245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Requests</a:t>
              </a:r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08A08C4F-0ED5-606C-7B63-4BC65482EA87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>
              <a:off x="6108372" y="2898253"/>
              <a:ext cx="1642095" cy="5648"/>
            </a:xfrm>
            <a:prstGeom prst="straightConnector1">
              <a:avLst/>
            </a:prstGeom>
            <a:ln w="19050">
              <a:solidFill>
                <a:schemeClr val="accent1"/>
              </a:solidFill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C2405D2-A033-AC54-5C54-3AC3C9EEF5F9}"/>
                </a:ext>
              </a:extLst>
            </p:cNvPr>
            <p:cNvSpPr txBox="1"/>
            <p:nvPr/>
          </p:nvSpPr>
          <p:spPr>
            <a:xfrm>
              <a:off x="5503714" y="6154439"/>
              <a:ext cx="25956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DMAS Agent Framework</a:t>
              </a:r>
            </a:p>
          </p:txBody>
        </p:sp>
      </p:grpSp>
      <p:sp>
        <p:nvSpPr>
          <p:cNvPr id="20" name="Right Arrow 7">
            <a:extLst>
              <a:ext uri="{FF2B5EF4-FFF2-40B4-BE49-F238E27FC236}">
                <a16:creationId xmlns:a16="http://schemas.microsoft.com/office/drawing/2014/main" id="{B3BF9FB2-51B2-A379-933C-C0A918782F24}"/>
              </a:ext>
            </a:extLst>
          </p:cNvPr>
          <p:cNvSpPr/>
          <p:nvPr/>
        </p:nvSpPr>
        <p:spPr>
          <a:xfrm>
            <a:off x="4340475" y="2971309"/>
            <a:ext cx="575689" cy="1286004"/>
          </a:xfrm>
          <a:prstGeom prst="rightArrow">
            <a:avLst>
              <a:gd name="adj1" fmla="val 43313"/>
              <a:gd name="adj2" fmla="val 50000"/>
            </a:avLst>
          </a:prstGeom>
          <a:solidFill>
            <a:schemeClr val="bg1"/>
          </a:solidFill>
          <a:ln w="28575">
            <a:solidFill>
              <a:srgbClr val="5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7E59C77-75E8-316F-2082-15FBEF9E7A0A}"/>
              </a:ext>
            </a:extLst>
          </p:cNvPr>
          <p:cNvSpPr txBox="1"/>
          <p:nvPr/>
        </p:nvSpPr>
        <p:spPr>
          <a:xfrm>
            <a:off x="8547302" y="2461479"/>
            <a:ext cx="13276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06EAFF-9C8B-A643-CD1F-6916EE22315C}"/>
              </a:ext>
            </a:extLst>
          </p:cNvPr>
          <p:cNvSpPr txBox="1"/>
          <p:nvPr/>
        </p:nvSpPr>
        <p:spPr>
          <a:xfrm>
            <a:off x="8566863" y="399859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8D70C8-A244-4B38-995E-20B26E5FD3EE}"/>
              </a:ext>
            </a:extLst>
          </p:cNvPr>
          <p:cNvSpPr txBox="1"/>
          <p:nvPr/>
        </p:nvSpPr>
        <p:spPr>
          <a:xfrm>
            <a:off x="5751961" y="3760069"/>
            <a:ext cx="98720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  <p:sp>
        <p:nvSpPr>
          <p:cNvPr id="45" name="Rounded Rectangle 24">
            <a:extLst>
              <a:ext uri="{FF2B5EF4-FFF2-40B4-BE49-F238E27FC236}">
                <a16:creationId xmlns:a16="http://schemas.microsoft.com/office/drawing/2014/main" id="{6A53DFC5-56D8-4C39-AA98-4FD010EC2A37}"/>
              </a:ext>
            </a:extLst>
          </p:cNvPr>
          <p:cNvSpPr/>
          <p:nvPr/>
        </p:nvSpPr>
        <p:spPr>
          <a:xfrm>
            <a:off x="516434" y="3785344"/>
            <a:ext cx="3129518" cy="566218"/>
          </a:xfrm>
          <a:prstGeom prst="round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882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Simulation Architecture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B37C21-00EB-14D0-89A7-0FEBE1E741B1}"/>
              </a:ext>
            </a:extLst>
          </p:cNvPr>
          <p:cNvGrpSpPr/>
          <p:nvPr/>
        </p:nvGrpSpPr>
        <p:grpSpPr>
          <a:xfrm>
            <a:off x="5338413" y="1181475"/>
            <a:ext cx="6579731" cy="5225099"/>
            <a:chOff x="3135041" y="1176489"/>
            <a:chExt cx="6579731" cy="5225099"/>
          </a:xfrm>
        </p:grpSpPr>
        <p:sp>
          <p:nvSpPr>
            <p:cNvPr id="4" name="Rounded Rectangle 29">
              <a:extLst>
                <a:ext uri="{FF2B5EF4-FFF2-40B4-BE49-F238E27FC236}">
                  <a16:creationId xmlns:a16="http://schemas.microsoft.com/office/drawing/2014/main" id="{F40648B5-DE50-3579-FADA-CAF8E94030E7}"/>
                </a:ext>
              </a:extLst>
            </p:cNvPr>
            <p:cNvSpPr/>
            <p:nvPr/>
          </p:nvSpPr>
          <p:spPr>
            <a:xfrm>
              <a:off x="4484638" y="1176489"/>
              <a:ext cx="5230134" cy="4875209"/>
            </a:xfrm>
            <a:prstGeom prst="roundRect">
              <a:avLst>
                <a:gd name="adj" fmla="val 609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ysClr val="windowText" lastClr="000000"/>
                  </a:solidFill>
                </a:rPr>
                <a:t>Agent</a:t>
              </a:r>
            </a:p>
          </p:txBody>
        </p:sp>
        <p:sp>
          <p:nvSpPr>
            <p:cNvPr id="5" name="Rounded Rectangle 30">
              <a:extLst>
                <a:ext uri="{FF2B5EF4-FFF2-40B4-BE49-F238E27FC236}">
                  <a16:creationId xmlns:a16="http://schemas.microsoft.com/office/drawing/2014/main" id="{36FCB5CD-F302-D51B-34A3-A0B1CCDBE6D6}"/>
                </a:ext>
              </a:extLst>
            </p:cNvPr>
            <p:cNvSpPr/>
            <p:nvPr/>
          </p:nvSpPr>
          <p:spPr>
            <a:xfrm rot="16200000">
              <a:off x="2275564" y="2293861"/>
              <a:ext cx="2154955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Environment</a:t>
              </a:r>
            </a:p>
          </p:txBody>
        </p:sp>
        <p:sp>
          <p:nvSpPr>
            <p:cNvPr id="6" name="Rounded Rectangle 30">
              <a:extLst>
                <a:ext uri="{FF2B5EF4-FFF2-40B4-BE49-F238E27FC236}">
                  <a16:creationId xmlns:a16="http://schemas.microsoft.com/office/drawing/2014/main" id="{87F517DA-6E73-F6CB-E770-58B82D97E783}"/>
                </a:ext>
              </a:extLst>
            </p:cNvPr>
            <p:cNvSpPr/>
            <p:nvPr/>
          </p:nvSpPr>
          <p:spPr>
            <a:xfrm rot="16200000">
              <a:off x="2363435" y="4835074"/>
              <a:ext cx="1979210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Other Agents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1FE5CB-B5E3-B8CC-FC28-61C7280D0EC8}"/>
                </a:ext>
              </a:extLst>
            </p:cNvPr>
            <p:cNvSpPr/>
            <p:nvPr/>
          </p:nvSpPr>
          <p:spPr>
            <a:xfrm>
              <a:off x="4484636" y="1914989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i="1" dirty="0">
                  <a:solidFill>
                    <a:sysClr val="windowText" lastClr="000000"/>
                  </a:solidFill>
                </a:rPr>
                <a:t>SUB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C5E1990-9422-5D7F-F9ED-1C8180FDCE4E}"/>
                </a:ext>
              </a:extLst>
            </p:cNvPr>
            <p:cNvSpPr/>
            <p:nvPr/>
          </p:nvSpPr>
          <p:spPr>
            <a:xfrm>
              <a:off x="4484636" y="2713647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E227E52-179E-4D2F-5FC9-FDFD8678AC53}"/>
                </a:ext>
              </a:extLst>
            </p:cNvPr>
            <p:cNvSpPr/>
            <p:nvPr/>
          </p:nvSpPr>
          <p:spPr>
            <a:xfrm>
              <a:off x="4484637" y="4417867"/>
              <a:ext cx="367030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6CB41F-8ECB-30FC-1971-129130FB3B89}"/>
                </a:ext>
              </a:extLst>
            </p:cNvPr>
            <p:cNvSpPr/>
            <p:nvPr/>
          </p:nvSpPr>
          <p:spPr>
            <a:xfrm>
              <a:off x="4484636" y="5216525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REP</a:t>
              </a:r>
            </a:p>
          </p:txBody>
        </p:sp>
        <p:sp>
          <p:nvSpPr>
            <p:cNvPr id="11" name="Rounded Rectangle 29">
              <a:extLst>
                <a:ext uri="{FF2B5EF4-FFF2-40B4-BE49-F238E27FC236}">
                  <a16:creationId xmlns:a16="http://schemas.microsoft.com/office/drawing/2014/main" id="{2B32A1C8-1F4D-FE46-0683-3487D1FA5643}"/>
                </a:ext>
              </a:extLst>
            </p:cNvPr>
            <p:cNvSpPr/>
            <p:nvPr/>
          </p:nvSpPr>
          <p:spPr>
            <a:xfrm rot="16200000">
              <a:off x="4331561" y="3921854"/>
              <a:ext cx="3188753" cy="368764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rgbClr val="43061E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Engineering Module</a:t>
              </a:r>
            </a:p>
          </p:txBody>
        </p:sp>
        <p:sp>
          <p:nvSpPr>
            <p:cNvPr id="12" name="Rounded Rectangle 29">
              <a:extLst>
                <a:ext uri="{FF2B5EF4-FFF2-40B4-BE49-F238E27FC236}">
                  <a16:creationId xmlns:a16="http://schemas.microsoft.com/office/drawing/2014/main" id="{12ADA39C-3563-CAEB-6599-771568637F19}"/>
                </a:ext>
              </a:extLst>
            </p:cNvPr>
            <p:cNvSpPr/>
            <p:nvPr/>
          </p:nvSpPr>
          <p:spPr>
            <a:xfrm>
              <a:off x="7750467" y="2744508"/>
              <a:ext cx="1307237" cy="307489"/>
            </a:xfrm>
            <a:prstGeom prst="roundRect">
              <a:avLst>
                <a:gd name="adj" fmla="val 6097"/>
              </a:avLst>
            </a:prstGeom>
            <a:solidFill>
              <a:schemeClr val="accent2">
                <a:lumMod val="10000"/>
                <a:lumOff val="90000"/>
              </a:schemeClr>
            </a:solidFill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Science Module</a:t>
              </a:r>
            </a:p>
          </p:txBody>
        </p:sp>
        <p:sp>
          <p:nvSpPr>
            <p:cNvPr id="13" name="Rounded Rectangle 29">
              <a:extLst>
                <a:ext uri="{FF2B5EF4-FFF2-40B4-BE49-F238E27FC236}">
                  <a16:creationId xmlns:a16="http://schemas.microsoft.com/office/drawing/2014/main" id="{4CF191CC-E3D1-061E-10AD-55F38E8AB2A6}"/>
                </a:ext>
              </a:extLst>
            </p:cNvPr>
            <p:cNvSpPr/>
            <p:nvPr/>
          </p:nvSpPr>
          <p:spPr>
            <a:xfrm>
              <a:off x="7756716" y="4340259"/>
              <a:ext cx="1307237" cy="307487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2CFE17B-DDF8-C7E1-74CB-183DE935DC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6821" y="2896035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B52B2B7-ABA9-443F-1E5D-AA7CC65B7D4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2604" y="211730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5D870E-5B50-966E-0DA6-166D5BE5BEDA}"/>
                </a:ext>
              </a:extLst>
            </p:cNvPr>
            <p:cNvSpPr txBox="1"/>
            <p:nvPr/>
          </p:nvSpPr>
          <p:spPr>
            <a:xfrm>
              <a:off x="3534232" y="1765577"/>
              <a:ext cx="987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F321F822-5C6A-BD15-F8C8-E7C9183E20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59138" y="5398175"/>
              <a:ext cx="922031" cy="738"/>
            </a:xfrm>
            <a:prstGeom prst="straightConnector1">
              <a:avLst/>
            </a:prstGeom>
            <a:ln w="28575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8D29D6C-EAC1-451B-A927-59E3C49EC7D8}"/>
                </a:ext>
              </a:extLst>
            </p:cNvPr>
            <p:cNvSpPr txBox="1"/>
            <p:nvPr/>
          </p:nvSpPr>
          <p:spPr>
            <a:xfrm>
              <a:off x="3571039" y="2922499"/>
              <a:ext cx="925497" cy="846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-GP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-GS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state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observation metrics info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1B13C5C-E425-0922-1BE5-4D3997E07D4A}"/>
                </a:ext>
              </a:extLst>
            </p:cNvPr>
            <p:cNvSpPr txBox="1"/>
            <p:nvPr/>
          </p:nvSpPr>
          <p:spPr>
            <a:xfrm>
              <a:off x="3540959" y="5447481"/>
              <a:ext cx="98720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Results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BD6F391-03BE-5974-2ADF-122841988F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53401" y="2896773"/>
              <a:ext cx="884690" cy="0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F3DB52F6-DC85-48AB-544C-FCD2F9E9318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0870" y="459951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805EFBA9-F89A-F4AA-B55A-FE4D71BE992A}"/>
                </a:ext>
              </a:extLst>
            </p:cNvPr>
            <p:cNvCxnSpPr>
              <a:cxnSpLocks/>
              <a:endCxn id="9" idx="3"/>
            </p:cNvCxnSpPr>
            <p:nvPr/>
          </p:nvCxnSpPr>
          <p:spPr>
            <a:xfrm flipH="1">
              <a:off x="4851667" y="4599517"/>
              <a:ext cx="886424" cy="739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53080E86-4D23-A774-F967-F388C923D1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4967" y="5404528"/>
              <a:ext cx="881221" cy="0"/>
            </a:xfrm>
            <a:prstGeom prst="straightConnector1">
              <a:avLst/>
            </a:prstGeom>
            <a:ln w="19050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9AEA6192-3CFB-C3DC-62C3-6BCFE41476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10320" y="4427232"/>
              <a:ext cx="1655734" cy="0"/>
            </a:xfrm>
            <a:prstGeom prst="straightConnector1">
              <a:avLst/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EE09718-9461-F519-738D-CED4577346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8420" y="4585956"/>
              <a:ext cx="1652047" cy="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A7A95947-F6FE-37CA-E02B-B0F9DFACB9A8}"/>
                </a:ext>
              </a:extLst>
            </p:cNvPr>
            <p:cNvCxnSpPr>
              <a:cxnSpLocks/>
            </p:cNvCxnSpPr>
            <p:nvPr/>
          </p:nvCxnSpPr>
          <p:spPr>
            <a:xfrm>
              <a:off x="8299490" y="3051997"/>
              <a:ext cx="0" cy="1288262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65D2550-9A5E-2B9C-C4A5-BEBE059DFA7D}"/>
                </a:ext>
              </a:extLst>
            </p:cNvPr>
            <p:cNvSpPr/>
            <p:nvPr/>
          </p:nvSpPr>
          <p:spPr>
            <a:xfrm>
              <a:off x="5374611" y="1674572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Event Handler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CDB0AC5-0E15-BEA5-0D41-E610593E1143}"/>
                </a:ext>
              </a:extLst>
            </p:cNvPr>
            <p:cNvSpPr/>
            <p:nvPr/>
          </p:nvSpPr>
          <p:spPr>
            <a:xfrm>
              <a:off x="7311652" y="1674009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Sim Start/End</a:t>
              </a:r>
            </a:p>
          </p:txBody>
        </p:sp>
        <p:cxnSp>
          <p:nvCxnSpPr>
            <p:cNvPr id="54" name="Elbow Connector 56">
              <a:extLst>
                <a:ext uri="{FF2B5EF4-FFF2-40B4-BE49-F238E27FC236}">
                  <a16:creationId xmlns:a16="http://schemas.microsoft.com/office/drawing/2014/main" id="{DED9E14D-4B83-0719-589B-A0247A26D48A}"/>
                </a:ext>
              </a:extLst>
            </p:cNvPr>
            <p:cNvCxnSpPr>
              <a:cxnSpLocks/>
              <a:stCxn id="7" idx="3"/>
              <a:endCxn id="52" idx="1"/>
            </p:cNvCxnSpPr>
            <p:nvPr/>
          </p:nvCxnSpPr>
          <p:spPr>
            <a:xfrm flipV="1">
              <a:off x="4853401" y="1867447"/>
              <a:ext cx="521210" cy="229931"/>
            </a:xfrm>
            <a:prstGeom prst="bentConnector3">
              <a:avLst>
                <a:gd name="adj1" fmla="val 50000"/>
              </a:avLst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A6007C7-0ABA-1107-19E0-A027CCDFC33B}"/>
                </a:ext>
              </a:extLst>
            </p:cNvPr>
            <p:cNvCxnSpPr>
              <a:cxnSpLocks/>
              <a:stCxn id="53" idx="1"/>
              <a:endCxn id="52" idx="3"/>
            </p:cNvCxnSpPr>
            <p:nvPr/>
          </p:nvCxnSpPr>
          <p:spPr>
            <a:xfrm flipH="1">
              <a:off x="6513638" y="1866884"/>
              <a:ext cx="798014" cy="563"/>
            </a:xfrm>
            <a:prstGeom prst="straightConnector1">
              <a:avLst/>
            </a:prstGeom>
            <a:ln w="19050">
              <a:prstDash val="solid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53E9E35F-81DE-74CF-0F9A-551E2E925FC1}"/>
                </a:ext>
              </a:extLst>
            </p:cNvPr>
            <p:cNvCxnSpPr>
              <a:cxnSpLocks/>
            </p:cNvCxnSpPr>
            <p:nvPr/>
          </p:nvCxnSpPr>
          <p:spPr>
            <a:xfrm>
              <a:off x="5909435" y="2059759"/>
              <a:ext cx="0" cy="45210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ounded Rectangle 29">
              <a:extLst>
                <a:ext uri="{FF2B5EF4-FFF2-40B4-BE49-F238E27FC236}">
                  <a16:creationId xmlns:a16="http://schemas.microsoft.com/office/drawing/2014/main" id="{8651A971-FD80-C7DD-B497-3D2C3B67E474}"/>
                </a:ext>
              </a:extLst>
            </p:cNvPr>
            <p:cNvSpPr/>
            <p:nvPr/>
          </p:nvSpPr>
          <p:spPr>
            <a:xfrm>
              <a:off x="5251284" y="1345167"/>
              <a:ext cx="3281173" cy="902555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200" i="1" dirty="0">
                  <a:solidFill>
                    <a:sysClr val="windowText" lastClr="000000"/>
                  </a:solidFill>
                </a:rPr>
                <a:t>Simulation Module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E1EDB20-B750-E5E9-8E92-87267775AC19}"/>
                </a:ext>
              </a:extLst>
            </p:cNvPr>
            <p:cNvSpPr txBox="1"/>
            <p:nvPr/>
          </p:nvSpPr>
          <p:spPr>
            <a:xfrm>
              <a:off x="6513638" y="1571019"/>
              <a:ext cx="67521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BDFBA05-B539-78D5-5C05-2D3F74E0B517}"/>
                </a:ext>
              </a:extLst>
            </p:cNvPr>
            <p:cNvSpPr txBox="1"/>
            <p:nvPr/>
          </p:nvSpPr>
          <p:spPr>
            <a:xfrm>
              <a:off x="5879314" y="2036161"/>
              <a:ext cx="113902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0180917-7F8D-9D6D-41FC-6333D62BEFD1}"/>
                </a:ext>
              </a:extLst>
            </p:cNvPr>
            <p:cNvSpPr txBox="1"/>
            <p:nvPr/>
          </p:nvSpPr>
          <p:spPr>
            <a:xfrm>
              <a:off x="6362516" y="4602876"/>
              <a:ext cx="13072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-Scheduled Measurement Measurements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92A8F5A-DD95-6C58-AFDA-689A07A09931}"/>
                </a:ext>
              </a:extLst>
            </p:cNvPr>
            <p:cNvSpPr txBox="1"/>
            <p:nvPr/>
          </p:nvSpPr>
          <p:spPr>
            <a:xfrm>
              <a:off x="8299490" y="3497664"/>
              <a:ext cx="1245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Requests</a:t>
              </a:r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08A08C4F-0ED5-606C-7B63-4BC65482EA87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>
              <a:off x="6108372" y="2898253"/>
              <a:ext cx="1642095" cy="5648"/>
            </a:xfrm>
            <a:prstGeom prst="straightConnector1">
              <a:avLst/>
            </a:prstGeom>
            <a:ln w="19050">
              <a:solidFill>
                <a:schemeClr val="accent1"/>
              </a:solidFill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C2405D2-A033-AC54-5C54-3AC3C9EEF5F9}"/>
                </a:ext>
              </a:extLst>
            </p:cNvPr>
            <p:cNvSpPr txBox="1"/>
            <p:nvPr/>
          </p:nvSpPr>
          <p:spPr>
            <a:xfrm>
              <a:off x="5503714" y="6154439"/>
              <a:ext cx="25956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DMAS Agent Framework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7E59C77-75E8-316F-2082-15FBEF9E7A0A}"/>
              </a:ext>
            </a:extLst>
          </p:cNvPr>
          <p:cNvSpPr txBox="1"/>
          <p:nvPr/>
        </p:nvSpPr>
        <p:spPr>
          <a:xfrm>
            <a:off x="8547302" y="2461479"/>
            <a:ext cx="13276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06EAFF-9C8B-A643-CD1F-6916EE22315C}"/>
              </a:ext>
            </a:extLst>
          </p:cNvPr>
          <p:cNvSpPr txBox="1"/>
          <p:nvPr/>
        </p:nvSpPr>
        <p:spPr>
          <a:xfrm>
            <a:off x="8566863" y="399859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8D70C8-A244-4B38-995E-20B26E5FD3EE}"/>
              </a:ext>
            </a:extLst>
          </p:cNvPr>
          <p:cNvSpPr txBox="1"/>
          <p:nvPr/>
        </p:nvSpPr>
        <p:spPr>
          <a:xfrm>
            <a:off x="5751961" y="3760069"/>
            <a:ext cx="98720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  <p:sp>
        <p:nvSpPr>
          <p:cNvPr id="46" name="Content Placeholder 2">
            <a:extLst>
              <a:ext uri="{FF2B5EF4-FFF2-40B4-BE49-F238E27FC236}">
                <a16:creationId xmlns:a16="http://schemas.microsoft.com/office/drawing/2014/main" id="{B0425110-08BD-47D8-A1B5-8175FC6AA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217" y="1770562"/>
            <a:ext cx="4846181" cy="4490959"/>
          </a:xfrm>
        </p:spPr>
        <p:txBody>
          <a:bodyPr>
            <a:normAutofit fontScale="40000" lnSpcReduction="20000"/>
          </a:bodyPr>
          <a:lstStyle/>
          <a:p>
            <a:r>
              <a:rPr lang="en-US" b="1" dirty="0"/>
              <a:t>Desired Capabilities:</a:t>
            </a:r>
          </a:p>
          <a:p>
            <a:r>
              <a:rPr lang="en-US" i="1" dirty="0"/>
              <a:t>On-board Data Processing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Process raw data being sensed by the agent’s instrument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Process raw data sent from other agents who may lack processing capabilities</a:t>
            </a:r>
          </a:p>
          <a:p>
            <a:endParaRPr lang="en-US" i="1" dirty="0"/>
          </a:p>
          <a:p>
            <a:r>
              <a:rPr lang="en-US" i="1" dirty="0"/>
              <a:t>Create measurement requests for areas of interest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Create a data-base with measurements from parent agent or from other agents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Use data-base to detect areas of interest based on processed data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Use predictive models to infer possible future events in areas of interest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Request missing data as a measurement request or an information request to parent agent or to other agents if results would complete predictive model and if prediction would be worth the effort</a:t>
            </a:r>
          </a:p>
          <a:p>
            <a:endParaRPr lang="en-US" i="1" dirty="0"/>
          </a:p>
          <a:p>
            <a:r>
              <a:rPr lang="en-US" i="1" dirty="0"/>
              <a:t>Quantify Scientific Value of a Measurement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dirty="0"/>
              <a:t>Use predictive models, data-base, and (or) mission requirements to infer the scientific benefit of a potential measurement being considered by the scheduler</a:t>
            </a:r>
            <a:endParaRPr lang="en-US" i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D583622-6C4B-4082-A658-EA8B776F57EF}"/>
              </a:ext>
            </a:extLst>
          </p:cNvPr>
          <p:cNvSpPr txBox="1"/>
          <p:nvPr/>
        </p:nvSpPr>
        <p:spPr>
          <a:xfrm>
            <a:off x="266217" y="1181475"/>
            <a:ext cx="4846181" cy="461665"/>
          </a:xfrm>
          <a:prstGeom prst="rect">
            <a:avLst/>
          </a:prstGeom>
          <a:solidFill>
            <a:schemeClr val="accent2">
              <a:lumMod val="10000"/>
              <a:lumOff val="9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200" b="1" dirty="0"/>
              <a:t>Objective</a:t>
            </a:r>
            <a:r>
              <a:rPr lang="en-US" sz="1200" dirty="0"/>
              <a:t>: Simulate the agent’s internal state and provide realistic behavior and capabilities based on its components and operations</a:t>
            </a:r>
          </a:p>
        </p:txBody>
      </p:sp>
    </p:spTree>
    <p:extLst>
      <p:ext uri="{BB962C8B-B14F-4D97-AF65-F5344CB8AC3E}">
        <p14:creationId xmlns:p14="http://schemas.microsoft.com/office/powerpoint/2010/main" val="2953710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Science Module</a:t>
            </a:r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612345" y="1181475"/>
            <a:ext cx="10305799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593260" y="2267141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615812" y="188826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615812" y="268692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615813" y="4391147"/>
            <a:ext cx="367030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615812" y="5189805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468102" y="391431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rgbClr val="43061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8395507" y="5199280"/>
            <a:ext cx="1307237" cy="488544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Scheduler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6845482" y="1367134"/>
            <a:ext cx="4931058" cy="2663434"/>
          </a:xfrm>
          <a:prstGeom prst="roundRect">
            <a:avLst>
              <a:gd name="adj" fmla="val 6097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1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697997" y="2869315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693780" y="20905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665408" y="1738857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702215" y="2895779"/>
            <a:ext cx="92549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observation metrics req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989942" y="288923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82843" y="4572797"/>
            <a:ext cx="88642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981508" y="539699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EA6192-3CFB-C3DC-62C3-6BCFE4147647}"/>
              </a:ext>
            </a:extLst>
          </p:cNvPr>
          <p:cNvCxnSpPr>
            <a:cxnSpLocks/>
          </p:cNvCxnSpPr>
          <p:nvPr/>
        </p:nvCxnSpPr>
        <p:spPr>
          <a:xfrm flipH="1" flipV="1">
            <a:off x="3246861" y="5352139"/>
            <a:ext cx="5139009" cy="103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234961" y="5510863"/>
            <a:ext cx="5160546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511152" y="166703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448193" y="166647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984577" y="1859911"/>
            <a:ext cx="526575" cy="210747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650179" y="185934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3069046" y="205222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387825" y="133763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650179" y="156348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3015855" y="202862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453327" y="2363806"/>
            <a:ext cx="128466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34FF55D-0413-80EB-E5E3-6C100C51BDC1}"/>
              </a:ext>
            </a:extLst>
          </p:cNvPr>
          <p:cNvSpPr txBox="1"/>
          <p:nvPr/>
        </p:nvSpPr>
        <p:spPr>
          <a:xfrm>
            <a:off x="3499980" y="493664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0180917-7F8D-9D6D-41FC-6333D62BEFD1}"/>
              </a:ext>
            </a:extLst>
          </p:cNvPr>
          <p:cNvSpPr txBox="1"/>
          <p:nvPr/>
        </p:nvSpPr>
        <p:spPr>
          <a:xfrm>
            <a:off x="3499057" y="5527783"/>
            <a:ext cx="13072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-Scheduled Measurement Measurements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3246861" y="1878112"/>
            <a:ext cx="3968166" cy="886976"/>
          </a:xfrm>
          <a:prstGeom prst="bentConnector3">
            <a:avLst>
              <a:gd name="adj1" fmla="val 66024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333C00C-4FE5-2D13-43B0-580354686F1E}"/>
              </a:ext>
            </a:extLst>
          </p:cNvPr>
          <p:cNvSpPr/>
          <p:nvPr/>
        </p:nvSpPr>
        <p:spPr>
          <a:xfrm>
            <a:off x="7215027" y="1681563"/>
            <a:ext cx="1150212" cy="3930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On-board Processor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83D829D-A528-94C9-8494-2F61383F6CFD}"/>
              </a:ext>
            </a:extLst>
          </p:cNvPr>
          <p:cNvSpPr/>
          <p:nvPr/>
        </p:nvSpPr>
        <p:spPr>
          <a:xfrm>
            <a:off x="10263628" y="3105911"/>
            <a:ext cx="1162323" cy="4878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Value Model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1D70ECF-0BA2-9645-77B0-942EB68B78C9}"/>
              </a:ext>
            </a:extLst>
          </p:cNvPr>
          <p:cNvSpPr/>
          <p:nvPr/>
        </p:nvSpPr>
        <p:spPr>
          <a:xfrm>
            <a:off x="10271453" y="22127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Predictive Models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46EED2-3424-1EB9-FF9B-CE253E83208B}"/>
              </a:ext>
            </a:extLst>
          </p:cNvPr>
          <p:cNvSpPr txBox="1"/>
          <p:nvPr/>
        </p:nvSpPr>
        <p:spPr>
          <a:xfrm>
            <a:off x="9048304" y="3381986"/>
            <a:ext cx="76025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8550367" y="2254954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data-base</a:t>
            </a:r>
          </a:p>
        </p:txBody>
      </p: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A03B264E-1616-48A7-58EE-1A987A446DBC}"/>
              </a:ext>
            </a:extLst>
          </p:cNvPr>
          <p:cNvCxnSpPr>
            <a:cxnSpLocks/>
            <a:stCxn id="42" idx="1"/>
            <a:endCxn id="12" idx="0"/>
          </p:cNvCxnSpPr>
          <p:nvPr/>
        </p:nvCxnSpPr>
        <p:spPr>
          <a:xfrm rot="10800000" flipV="1">
            <a:off x="9049126" y="3349816"/>
            <a:ext cx="1214502" cy="1849463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6B62B4CF-9AD0-3AC7-D462-FC0051C31D88}"/>
              </a:ext>
            </a:extLst>
          </p:cNvPr>
          <p:cNvCxnSpPr>
            <a:cxnSpLocks/>
            <a:stCxn id="43" idx="2"/>
            <a:endCxn id="42" idx="0"/>
          </p:cNvCxnSpPr>
          <p:nvPr/>
        </p:nvCxnSpPr>
        <p:spPr>
          <a:xfrm flipH="1">
            <a:off x="10844790" y="2722848"/>
            <a:ext cx="1769" cy="383063"/>
          </a:xfrm>
          <a:prstGeom prst="straightConnector1">
            <a:avLst/>
          </a:prstGeom>
          <a:ln w="19050"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FC36B9AC-1C0C-F0CC-0FB1-88FE11C81F29}"/>
              </a:ext>
            </a:extLst>
          </p:cNvPr>
          <p:cNvCxnSpPr>
            <a:cxnSpLocks/>
            <a:stCxn id="30" idx="2"/>
          </p:cNvCxnSpPr>
          <p:nvPr/>
        </p:nvCxnSpPr>
        <p:spPr>
          <a:xfrm rot="16200000" flipH="1">
            <a:off x="9507384" y="2383177"/>
            <a:ext cx="374332" cy="1138155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088237" y="2819334"/>
            <a:ext cx="115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-Mission Requirements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measurement data</a:t>
            </a:r>
          </a:p>
        </p:txBody>
      </p:sp>
      <p:cxnSp>
        <p:nvCxnSpPr>
          <p:cNvPr id="35" name="Elbow Connector 34"/>
          <p:cNvCxnSpPr>
            <a:stCxn id="40" idx="3"/>
            <a:endCxn id="30" idx="0"/>
          </p:cNvCxnSpPr>
          <p:nvPr/>
        </p:nvCxnSpPr>
        <p:spPr>
          <a:xfrm>
            <a:off x="8365239" y="1878112"/>
            <a:ext cx="760234" cy="376842"/>
          </a:xfrm>
          <a:prstGeom prst="bent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endCxn id="30" idx="1"/>
          </p:cNvCxnSpPr>
          <p:nvPr/>
        </p:nvCxnSpPr>
        <p:spPr>
          <a:xfrm flipV="1">
            <a:off x="3234961" y="2510022"/>
            <a:ext cx="5315406" cy="255067"/>
          </a:xfrm>
          <a:prstGeom prst="bentConnector3">
            <a:avLst>
              <a:gd name="adj1" fmla="val 49504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9330521" y="16113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“reasoning”</a:t>
            </a:r>
          </a:p>
        </p:txBody>
      </p:sp>
      <p:cxnSp>
        <p:nvCxnSpPr>
          <p:cNvPr id="56" name="Elbow Connector 55"/>
          <p:cNvCxnSpPr>
            <a:stCxn id="70" idx="3"/>
            <a:endCxn id="43" idx="0"/>
          </p:cNvCxnSpPr>
          <p:nvPr/>
        </p:nvCxnSpPr>
        <p:spPr>
          <a:xfrm>
            <a:off x="10480733" y="1866381"/>
            <a:ext cx="365826" cy="346332"/>
          </a:xfrm>
          <a:prstGeom prst="bentConnector2">
            <a:avLst/>
          </a:prstGeom>
          <a:ln w="19050"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8395507" y="1699383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-Processed data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832816" y="1900055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909030" y="2765089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644149" y="2216756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data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233B2485-56BB-B744-1691-4A841EE7EED7}"/>
              </a:ext>
            </a:extLst>
          </p:cNvPr>
          <p:cNvCxnSpPr>
            <a:cxnSpLocks/>
          </p:cNvCxnSpPr>
          <p:nvPr/>
        </p:nvCxnSpPr>
        <p:spPr>
          <a:xfrm flipV="1">
            <a:off x="9700066" y="2125461"/>
            <a:ext cx="481381" cy="291293"/>
          </a:xfrm>
          <a:prstGeom prst="bentConnector3">
            <a:avLst>
              <a:gd name="adj1" fmla="val 100319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44">
            <a:extLst>
              <a:ext uri="{FF2B5EF4-FFF2-40B4-BE49-F238E27FC236}">
                <a16:creationId xmlns:a16="http://schemas.microsoft.com/office/drawing/2014/main" id="{01171FD2-99E9-4BBB-9371-C4AEF15D1C3B}"/>
              </a:ext>
            </a:extLst>
          </p:cNvPr>
          <p:cNvCxnSpPr>
            <a:cxnSpLocks/>
            <a:stCxn id="40" idx="2"/>
          </p:cNvCxnSpPr>
          <p:nvPr/>
        </p:nvCxnSpPr>
        <p:spPr>
          <a:xfrm rot="16200000" flipH="1">
            <a:off x="8447681" y="1417111"/>
            <a:ext cx="1158400" cy="2473497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C822FD49-F237-4922-AB14-8005E27E3939}"/>
              </a:ext>
            </a:extLst>
          </p:cNvPr>
          <p:cNvSpPr txBox="1"/>
          <p:nvPr/>
        </p:nvSpPr>
        <p:spPr>
          <a:xfrm>
            <a:off x="7119561" y="2722848"/>
            <a:ext cx="7721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Information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Requests</a:t>
            </a:r>
          </a:p>
        </p:txBody>
      </p:sp>
    </p:spTree>
    <p:extLst>
      <p:ext uri="{BB962C8B-B14F-4D97-AF65-F5344CB8AC3E}">
        <p14:creationId xmlns:p14="http://schemas.microsoft.com/office/powerpoint/2010/main" val="25334599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612345" y="1181475"/>
            <a:ext cx="10305799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47" name="Rounded Rectangle 29">
            <a:extLst>
              <a:ext uri="{FF2B5EF4-FFF2-40B4-BE49-F238E27FC236}">
                <a16:creationId xmlns:a16="http://schemas.microsoft.com/office/drawing/2014/main" id="{3A443F89-11F1-FBE1-23E1-36C226530222}"/>
              </a:ext>
            </a:extLst>
          </p:cNvPr>
          <p:cNvSpPr/>
          <p:nvPr/>
        </p:nvSpPr>
        <p:spPr>
          <a:xfrm>
            <a:off x="6845482" y="1367134"/>
            <a:ext cx="4931058" cy="2663434"/>
          </a:xfrm>
          <a:prstGeom prst="roundRect">
            <a:avLst>
              <a:gd name="adj" fmla="val 6097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1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Science Module – </a:t>
            </a:r>
            <a:r>
              <a:rPr lang="en-US" dirty="0" err="1"/>
              <a:t>Chl</a:t>
            </a:r>
            <a:r>
              <a:rPr lang="en-US" dirty="0"/>
              <a:t> example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593260" y="2267141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615812" y="188826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615812" y="268692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615813" y="4391147"/>
            <a:ext cx="367030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615812" y="5189805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468102" y="391431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rgbClr val="43061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8395507" y="5199280"/>
            <a:ext cx="1307237" cy="488544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Scheduler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697997" y="2869315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693780" y="20905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665408" y="1738857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702215" y="2895779"/>
            <a:ext cx="92549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observation metrics req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989942" y="288923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82843" y="4572797"/>
            <a:ext cx="88642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981508" y="539699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EA6192-3CFB-C3DC-62C3-6BCFE4147647}"/>
              </a:ext>
            </a:extLst>
          </p:cNvPr>
          <p:cNvCxnSpPr>
            <a:cxnSpLocks/>
          </p:cNvCxnSpPr>
          <p:nvPr/>
        </p:nvCxnSpPr>
        <p:spPr>
          <a:xfrm flipH="1" flipV="1">
            <a:off x="3246861" y="5352139"/>
            <a:ext cx="5139009" cy="103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234961" y="5510863"/>
            <a:ext cx="5160546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511152" y="166703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448193" y="166647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984577" y="1859911"/>
            <a:ext cx="526575" cy="210747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650179" y="185934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3069046" y="205222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387825" y="133763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650179" y="156348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3015855" y="202862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467025" y="2352780"/>
            <a:ext cx="128466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-Raw multi/hyperspectral images (from self or other agents)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0180917-7F8D-9D6D-41FC-6333D62BEFD1}"/>
              </a:ext>
            </a:extLst>
          </p:cNvPr>
          <p:cNvSpPr txBox="1"/>
          <p:nvPr/>
        </p:nvSpPr>
        <p:spPr>
          <a:xfrm>
            <a:off x="3499057" y="5527783"/>
            <a:ext cx="13995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-Scheduled Measurement Measurements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3233481" y="1878112"/>
            <a:ext cx="3981546" cy="1002550"/>
          </a:xfrm>
          <a:prstGeom prst="bentConnector3">
            <a:avLst>
              <a:gd name="adj1" fmla="val 65666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333C00C-4FE5-2D13-43B0-580354686F1E}"/>
              </a:ext>
            </a:extLst>
          </p:cNvPr>
          <p:cNvSpPr/>
          <p:nvPr/>
        </p:nvSpPr>
        <p:spPr>
          <a:xfrm>
            <a:off x="7215027" y="1681563"/>
            <a:ext cx="1150212" cy="3930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i="1" dirty="0">
                <a:solidFill>
                  <a:sysClr val="windowText" lastClr="000000"/>
                </a:solidFill>
              </a:rPr>
              <a:t>On-board Processor – 2BDA algorithm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83D829D-A528-94C9-8494-2F61383F6CFD}"/>
              </a:ext>
            </a:extLst>
          </p:cNvPr>
          <p:cNvSpPr/>
          <p:nvPr/>
        </p:nvSpPr>
        <p:spPr>
          <a:xfrm>
            <a:off x="10263628" y="3105911"/>
            <a:ext cx="1162323" cy="4878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Value Model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1D70ECF-0BA2-9645-77B0-942EB68B78C9}"/>
              </a:ext>
            </a:extLst>
          </p:cNvPr>
          <p:cNvSpPr/>
          <p:nvPr/>
        </p:nvSpPr>
        <p:spPr>
          <a:xfrm>
            <a:off x="10271453" y="22127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Science Predictive Models – rainfall? Temperature? Historical?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46EED2-3424-1EB9-FF9B-CE253E83208B}"/>
              </a:ext>
            </a:extLst>
          </p:cNvPr>
          <p:cNvSpPr txBox="1"/>
          <p:nvPr/>
        </p:nvSpPr>
        <p:spPr>
          <a:xfrm>
            <a:off x="8922878" y="3426949"/>
            <a:ext cx="7602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8550367" y="2254954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i="1" dirty="0">
                <a:solidFill>
                  <a:sysClr val="windowText" lastClr="000000"/>
                </a:solidFill>
              </a:rPr>
              <a:t>Science data-base – past and current chlorophyll levels</a:t>
            </a:r>
          </a:p>
        </p:txBody>
      </p:sp>
      <p:cxnSp>
        <p:nvCxnSpPr>
          <p:cNvPr id="62" name="Elbow Connector 61">
            <a:extLst>
              <a:ext uri="{FF2B5EF4-FFF2-40B4-BE49-F238E27FC236}">
                <a16:creationId xmlns:a16="http://schemas.microsoft.com/office/drawing/2014/main" id="{17F36ACC-D4DE-F93B-AFEE-AD3304AF327B}"/>
              </a:ext>
            </a:extLst>
          </p:cNvPr>
          <p:cNvCxnSpPr>
            <a:cxnSpLocks/>
          </p:cNvCxnSpPr>
          <p:nvPr/>
        </p:nvCxnSpPr>
        <p:spPr>
          <a:xfrm rot="10800000" flipV="1">
            <a:off x="3233481" y="2014631"/>
            <a:ext cx="3981546" cy="1032300"/>
          </a:xfrm>
          <a:prstGeom prst="bentConnector3">
            <a:avLst>
              <a:gd name="adj1" fmla="val 29468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76EC3041-3164-13AC-902A-60821ECB5BEA}"/>
              </a:ext>
            </a:extLst>
          </p:cNvPr>
          <p:cNvSpPr txBox="1"/>
          <p:nvPr/>
        </p:nvSpPr>
        <p:spPr>
          <a:xfrm>
            <a:off x="3454391" y="3070502"/>
            <a:ext cx="12846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self)</a:t>
            </a:r>
          </a:p>
        </p:txBody>
      </p:sp>
      <p:cxnSp>
        <p:nvCxnSpPr>
          <p:cNvPr id="90" name="Elbow Connector 89">
            <a:extLst>
              <a:ext uri="{FF2B5EF4-FFF2-40B4-BE49-F238E27FC236}">
                <a16:creationId xmlns:a16="http://schemas.microsoft.com/office/drawing/2014/main" id="{939AA12F-0A90-92EA-F0B3-309DA49DE62F}"/>
              </a:ext>
            </a:extLst>
          </p:cNvPr>
          <p:cNvCxnSpPr>
            <a:cxnSpLocks/>
            <a:stCxn id="42" idx="1"/>
          </p:cNvCxnSpPr>
          <p:nvPr/>
        </p:nvCxnSpPr>
        <p:spPr>
          <a:xfrm rot="10800000" flipV="1">
            <a:off x="8889666" y="3349817"/>
            <a:ext cx="1373963" cy="1844306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FC36B9AC-1C0C-F0CC-0FB1-88FE11C81F29}"/>
              </a:ext>
            </a:extLst>
          </p:cNvPr>
          <p:cNvCxnSpPr>
            <a:cxnSpLocks/>
            <a:stCxn id="30" idx="2"/>
          </p:cNvCxnSpPr>
          <p:nvPr/>
        </p:nvCxnSpPr>
        <p:spPr>
          <a:xfrm rot="16200000" flipH="1">
            <a:off x="9507384" y="2383177"/>
            <a:ext cx="374332" cy="1138155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088237" y="2819334"/>
            <a:ext cx="115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-Mission Requirements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measurement data</a:t>
            </a:r>
          </a:p>
        </p:txBody>
      </p:sp>
      <p:cxnSp>
        <p:nvCxnSpPr>
          <p:cNvPr id="35" name="Elbow Connector 34"/>
          <p:cNvCxnSpPr>
            <a:stCxn id="40" idx="3"/>
            <a:endCxn id="30" idx="0"/>
          </p:cNvCxnSpPr>
          <p:nvPr/>
        </p:nvCxnSpPr>
        <p:spPr>
          <a:xfrm>
            <a:off x="8365239" y="1878112"/>
            <a:ext cx="760234" cy="376842"/>
          </a:xfrm>
          <a:prstGeom prst="bent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cxnSpLocks/>
            <a:endCxn id="30" idx="1"/>
          </p:cNvCxnSpPr>
          <p:nvPr/>
        </p:nvCxnSpPr>
        <p:spPr>
          <a:xfrm flipV="1">
            <a:off x="3233481" y="2510022"/>
            <a:ext cx="5316886" cy="370640"/>
          </a:xfrm>
          <a:prstGeom prst="bentConnector3">
            <a:avLst>
              <a:gd name="adj1" fmla="val 49203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9330521" y="16113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Science “reasoning” – sees if chlorophyll concentration is above 1 standard deviation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8395507" y="1699383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Chl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 product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631969" y="2258237"/>
            <a:ext cx="5473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chl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 levels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233B2485-56BB-B744-1691-4A841EE7EED7}"/>
              </a:ext>
            </a:extLst>
          </p:cNvPr>
          <p:cNvCxnSpPr>
            <a:cxnSpLocks/>
            <a:endCxn id="70" idx="2"/>
          </p:cNvCxnSpPr>
          <p:nvPr/>
        </p:nvCxnSpPr>
        <p:spPr>
          <a:xfrm flipV="1">
            <a:off x="9702382" y="2121448"/>
            <a:ext cx="203245" cy="155096"/>
          </a:xfrm>
          <a:prstGeom prst="bent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C6E81B2D-133C-C8B1-CCCA-615B7862CE9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0793867" y="2773772"/>
            <a:ext cx="383063" cy="281216"/>
          </a:xfrm>
          <a:prstGeom prst="bentConnector3">
            <a:avLst>
              <a:gd name="adj1" fmla="val 50000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FE5450C8-5388-0386-A60C-800429B4E539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125161" y="2883147"/>
            <a:ext cx="422196" cy="85959"/>
          </a:xfrm>
          <a:prstGeom prst="bentConnector3">
            <a:avLst>
              <a:gd name="adj1" fmla="val 50000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20E2132F-2F8C-01D3-FD22-6766287F098D}"/>
              </a:ext>
            </a:extLst>
          </p:cNvPr>
          <p:cNvSpPr txBox="1"/>
          <p:nvPr/>
        </p:nvSpPr>
        <p:spPr>
          <a:xfrm>
            <a:off x="10496651" y="2672942"/>
            <a:ext cx="7577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-Observation metrics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78B51E8-7086-C37A-CDCD-C660859A835E}"/>
              </a:ext>
            </a:extLst>
          </p:cNvPr>
          <p:cNvSpPr txBox="1"/>
          <p:nvPr/>
        </p:nvSpPr>
        <p:spPr>
          <a:xfrm>
            <a:off x="11231217" y="2667615"/>
            <a:ext cx="7577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-Algal bloom likelihood</a:t>
            </a:r>
          </a:p>
        </p:txBody>
      </p: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F20571F1-E866-30E6-F1FB-FD721F80B7FE}"/>
              </a:ext>
            </a:extLst>
          </p:cNvPr>
          <p:cNvCxnSpPr>
            <a:cxnSpLocks/>
          </p:cNvCxnSpPr>
          <p:nvPr/>
        </p:nvCxnSpPr>
        <p:spPr>
          <a:xfrm rot="16200000" flipH="1">
            <a:off x="9856338" y="2465598"/>
            <a:ext cx="984461" cy="296164"/>
          </a:xfrm>
          <a:prstGeom prst="bentConnector3">
            <a:avLst>
              <a:gd name="adj1" fmla="val 70299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A09AB819-BE2F-2DD3-5C7B-5CFC6E6541E1}"/>
              </a:ext>
            </a:extLst>
          </p:cNvPr>
          <p:cNvSpPr txBox="1"/>
          <p:nvPr/>
        </p:nvSpPr>
        <p:spPr>
          <a:xfrm>
            <a:off x="9797720" y="2561141"/>
            <a:ext cx="618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Chl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 outliers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393CA94-BA1D-4112-B212-2D2DA1FFF84E}"/>
              </a:ext>
            </a:extLst>
          </p:cNvPr>
          <p:cNvSpPr txBox="1"/>
          <p:nvPr/>
        </p:nvSpPr>
        <p:spPr>
          <a:xfrm>
            <a:off x="3499980" y="493664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</p:spTree>
    <p:extLst>
      <p:ext uri="{BB962C8B-B14F-4D97-AF65-F5344CB8AC3E}">
        <p14:creationId xmlns:p14="http://schemas.microsoft.com/office/powerpoint/2010/main" val="36841211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Simulation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EA55BD-4E70-DF9B-13EB-2AC660B125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770" t="-854" r="-233" b="-718"/>
          <a:stretch/>
        </p:blipFill>
        <p:spPr bwMode="auto">
          <a:xfrm>
            <a:off x="451334" y="2648186"/>
            <a:ext cx="3301072" cy="1784032"/>
          </a:xfrm>
          <a:prstGeom prst="rect">
            <a:avLst/>
          </a:prstGeom>
          <a:noFill/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A174731-6786-6F6D-DC9D-FD8C2C6A0131}"/>
              </a:ext>
            </a:extLst>
          </p:cNvPr>
          <p:cNvSpPr txBox="1"/>
          <p:nvPr/>
        </p:nvSpPr>
        <p:spPr>
          <a:xfrm>
            <a:off x="801357" y="4422398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Agent Framework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B37C21-00EB-14D0-89A7-0FEBE1E741B1}"/>
              </a:ext>
            </a:extLst>
          </p:cNvPr>
          <p:cNvGrpSpPr/>
          <p:nvPr/>
        </p:nvGrpSpPr>
        <p:grpSpPr>
          <a:xfrm>
            <a:off x="5338413" y="1181475"/>
            <a:ext cx="6579731" cy="5225099"/>
            <a:chOff x="3135041" y="1176489"/>
            <a:chExt cx="6579731" cy="5225099"/>
          </a:xfrm>
        </p:grpSpPr>
        <p:sp>
          <p:nvSpPr>
            <p:cNvPr id="4" name="Rounded Rectangle 29">
              <a:extLst>
                <a:ext uri="{FF2B5EF4-FFF2-40B4-BE49-F238E27FC236}">
                  <a16:creationId xmlns:a16="http://schemas.microsoft.com/office/drawing/2014/main" id="{F40648B5-DE50-3579-FADA-CAF8E94030E7}"/>
                </a:ext>
              </a:extLst>
            </p:cNvPr>
            <p:cNvSpPr/>
            <p:nvPr/>
          </p:nvSpPr>
          <p:spPr>
            <a:xfrm>
              <a:off x="4484638" y="1176489"/>
              <a:ext cx="5230134" cy="4875209"/>
            </a:xfrm>
            <a:prstGeom prst="roundRect">
              <a:avLst>
                <a:gd name="adj" fmla="val 609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ysClr val="windowText" lastClr="000000"/>
                  </a:solidFill>
                </a:rPr>
                <a:t>Agent</a:t>
              </a:r>
            </a:p>
          </p:txBody>
        </p:sp>
        <p:sp>
          <p:nvSpPr>
            <p:cNvPr id="5" name="Rounded Rectangle 30">
              <a:extLst>
                <a:ext uri="{FF2B5EF4-FFF2-40B4-BE49-F238E27FC236}">
                  <a16:creationId xmlns:a16="http://schemas.microsoft.com/office/drawing/2014/main" id="{36FCB5CD-F302-D51B-34A3-A0B1CCDBE6D6}"/>
                </a:ext>
              </a:extLst>
            </p:cNvPr>
            <p:cNvSpPr/>
            <p:nvPr/>
          </p:nvSpPr>
          <p:spPr>
            <a:xfrm rot="16200000">
              <a:off x="2275564" y="2293861"/>
              <a:ext cx="2154955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Environment</a:t>
              </a:r>
            </a:p>
          </p:txBody>
        </p:sp>
        <p:sp>
          <p:nvSpPr>
            <p:cNvPr id="6" name="Rounded Rectangle 30">
              <a:extLst>
                <a:ext uri="{FF2B5EF4-FFF2-40B4-BE49-F238E27FC236}">
                  <a16:creationId xmlns:a16="http://schemas.microsoft.com/office/drawing/2014/main" id="{87F517DA-6E73-F6CB-E770-58B82D97E783}"/>
                </a:ext>
              </a:extLst>
            </p:cNvPr>
            <p:cNvSpPr/>
            <p:nvPr/>
          </p:nvSpPr>
          <p:spPr>
            <a:xfrm rot="16200000">
              <a:off x="2363435" y="4835074"/>
              <a:ext cx="1979210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Other Agents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1FE5CB-B5E3-B8CC-FC28-61C7280D0EC8}"/>
                </a:ext>
              </a:extLst>
            </p:cNvPr>
            <p:cNvSpPr/>
            <p:nvPr/>
          </p:nvSpPr>
          <p:spPr>
            <a:xfrm>
              <a:off x="4484636" y="1914989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i="1" dirty="0">
                  <a:solidFill>
                    <a:sysClr val="windowText" lastClr="000000"/>
                  </a:solidFill>
                </a:rPr>
                <a:t>SUB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C5E1990-9422-5D7F-F9ED-1C8180FDCE4E}"/>
                </a:ext>
              </a:extLst>
            </p:cNvPr>
            <p:cNvSpPr/>
            <p:nvPr/>
          </p:nvSpPr>
          <p:spPr>
            <a:xfrm>
              <a:off x="4484636" y="2713647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E227E52-179E-4D2F-5FC9-FDFD8678AC53}"/>
                </a:ext>
              </a:extLst>
            </p:cNvPr>
            <p:cNvSpPr/>
            <p:nvPr/>
          </p:nvSpPr>
          <p:spPr>
            <a:xfrm>
              <a:off x="4484637" y="4417867"/>
              <a:ext cx="367030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6CB41F-8ECB-30FC-1971-129130FB3B89}"/>
                </a:ext>
              </a:extLst>
            </p:cNvPr>
            <p:cNvSpPr/>
            <p:nvPr/>
          </p:nvSpPr>
          <p:spPr>
            <a:xfrm>
              <a:off x="4484636" y="5216525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REP</a:t>
              </a:r>
            </a:p>
          </p:txBody>
        </p:sp>
        <p:sp>
          <p:nvSpPr>
            <p:cNvPr id="11" name="Rounded Rectangle 29">
              <a:extLst>
                <a:ext uri="{FF2B5EF4-FFF2-40B4-BE49-F238E27FC236}">
                  <a16:creationId xmlns:a16="http://schemas.microsoft.com/office/drawing/2014/main" id="{2B32A1C8-1F4D-FE46-0683-3487D1FA5643}"/>
                </a:ext>
              </a:extLst>
            </p:cNvPr>
            <p:cNvSpPr/>
            <p:nvPr/>
          </p:nvSpPr>
          <p:spPr>
            <a:xfrm rot="16200000">
              <a:off x="4331561" y="3921854"/>
              <a:ext cx="3188753" cy="368764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rgbClr val="43061E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Engineering Module</a:t>
              </a:r>
            </a:p>
          </p:txBody>
        </p:sp>
        <p:sp>
          <p:nvSpPr>
            <p:cNvPr id="12" name="Rounded Rectangle 29">
              <a:extLst>
                <a:ext uri="{FF2B5EF4-FFF2-40B4-BE49-F238E27FC236}">
                  <a16:creationId xmlns:a16="http://schemas.microsoft.com/office/drawing/2014/main" id="{12ADA39C-3563-CAEB-6599-771568637F19}"/>
                </a:ext>
              </a:extLst>
            </p:cNvPr>
            <p:cNvSpPr/>
            <p:nvPr/>
          </p:nvSpPr>
          <p:spPr>
            <a:xfrm>
              <a:off x="7750467" y="2744508"/>
              <a:ext cx="1307237" cy="307489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Science Module</a:t>
              </a:r>
            </a:p>
          </p:txBody>
        </p:sp>
        <p:sp>
          <p:nvSpPr>
            <p:cNvPr id="13" name="Rounded Rectangle 29">
              <a:extLst>
                <a:ext uri="{FF2B5EF4-FFF2-40B4-BE49-F238E27FC236}">
                  <a16:creationId xmlns:a16="http://schemas.microsoft.com/office/drawing/2014/main" id="{4CF191CC-E3D1-061E-10AD-55F38E8AB2A6}"/>
                </a:ext>
              </a:extLst>
            </p:cNvPr>
            <p:cNvSpPr/>
            <p:nvPr/>
          </p:nvSpPr>
          <p:spPr>
            <a:xfrm>
              <a:off x="7756716" y="4340259"/>
              <a:ext cx="1307237" cy="307487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2CFE17B-DDF8-C7E1-74CB-183DE935DC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6821" y="2896035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B52B2B7-ABA9-443F-1E5D-AA7CC65B7D4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2604" y="211730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5D870E-5B50-966E-0DA6-166D5BE5BEDA}"/>
                </a:ext>
              </a:extLst>
            </p:cNvPr>
            <p:cNvSpPr txBox="1"/>
            <p:nvPr/>
          </p:nvSpPr>
          <p:spPr>
            <a:xfrm>
              <a:off x="3534232" y="1765577"/>
              <a:ext cx="987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F321F822-5C6A-BD15-F8C8-E7C9183E20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59138" y="5398175"/>
              <a:ext cx="922031" cy="738"/>
            </a:xfrm>
            <a:prstGeom prst="straightConnector1">
              <a:avLst/>
            </a:prstGeom>
            <a:ln w="28575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8D29D6C-EAC1-451B-A927-59E3C49EC7D8}"/>
                </a:ext>
              </a:extLst>
            </p:cNvPr>
            <p:cNvSpPr txBox="1"/>
            <p:nvPr/>
          </p:nvSpPr>
          <p:spPr>
            <a:xfrm>
              <a:off x="3571039" y="2922499"/>
              <a:ext cx="925497" cy="846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-GP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-GS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state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observation metrics info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1B13C5C-E425-0922-1BE5-4D3997E07D4A}"/>
                </a:ext>
              </a:extLst>
            </p:cNvPr>
            <p:cNvSpPr txBox="1"/>
            <p:nvPr/>
          </p:nvSpPr>
          <p:spPr>
            <a:xfrm>
              <a:off x="3540959" y="5447481"/>
              <a:ext cx="98720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Results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BD6F391-03BE-5974-2ADF-122841988F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53401" y="2896773"/>
              <a:ext cx="884690" cy="0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F3DB52F6-DC85-48AB-544C-FCD2F9E9318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0870" y="459951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805EFBA9-F89A-F4AA-B55A-FE4D71BE992A}"/>
                </a:ext>
              </a:extLst>
            </p:cNvPr>
            <p:cNvCxnSpPr>
              <a:cxnSpLocks/>
              <a:endCxn id="9" idx="3"/>
            </p:cNvCxnSpPr>
            <p:nvPr/>
          </p:nvCxnSpPr>
          <p:spPr>
            <a:xfrm flipH="1">
              <a:off x="4851667" y="4599517"/>
              <a:ext cx="886424" cy="739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53080E86-4D23-A774-F967-F388C923D1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4967" y="5404528"/>
              <a:ext cx="881221" cy="0"/>
            </a:xfrm>
            <a:prstGeom prst="straightConnector1">
              <a:avLst/>
            </a:prstGeom>
            <a:ln w="19050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9AEA6192-3CFB-C3DC-62C3-6BCFE41476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10320" y="4427232"/>
              <a:ext cx="1655734" cy="0"/>
            </a:xfrm>
            <a:prstGeom prst="straightConnector1">
              <a:avLst/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EE09718-9461-F519-738D-CED4577346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8420" y="4585956"/>
              <a:ext cx="1652047" cy="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A7A95947-F6FE-37CA-E02B-B0F9DFACB9A8}"/>
                </a:ext>
              </a:extLst>
            </p:cNvPr>
            <p:cNvCxnSpPr>
              <a:cxnSpLocks/>
            </p:cNvCxnSpPr>
            <p:nvPr/>
          </p:nvCxnSpPr>
          <p:spPr>
            <a:xfrm>
              <a:off x="8299490" y="3051997"/>
              <a:ext cx="0" cy="1288262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65D2550-9A5E-2B9C-C4A5-BEBE059DFA7D}"/>
                </a:ext>
              </a:extLst>
            </p:cNvPr>
            <p:cNvSpPr/>
            <p:nvPr/>
          </p:nvSpPr>
          <p:spPr>
            <a:xfrm>
              <a:off x="5374611" y="1674572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Event Handler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CDB0AC5-0E15-BEA5-0D41-E610593E1143}"/>
                </a:ext>
              </a:extLst>
            </p:cNvPr>
            <p:cNvSpPr/>
            <p:nvPr/>
          </p:nvSpPr>
          <p:spPr>
            <a:xfrm>
              <a:off x="7311652" y="1674009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Sim Start/End</a:t>
              </a:r>
            </a:p>
          </p:txBody>
        </p:sp>
        <p:cxnSp>
          <p:nvCxnSpPr>
            <p:cNvPr id="54" name="Elbow Connector 56">
              <a:extLst>
                <a:ext uri="{FF2B5EF4-FFF2-40B4-BE49-F238E27FC236}">
                  <a16:creationId xmlns:a16="http://schemas.microsoft.com/office/drawing/2014/main" id="{DED9E14D-4B83-0719-589B-A0247A26D48A}"/>
                </a:ext>
              </a:extLst>
            </p:cNvPr>
            <p:cNvCxnSpPr>
              <a:cxnSpLocks/>
              <a:stCxn id="7" idx="3"/>
              <a:endCxn id="52" idx="1"/>
            </p:cNvCxnSpPr>
            <p:nvPr/>
          </p:nvCxnSpPr>
          <p:spPr>
            <a:xfrm flipV="1">
              <a:off x="4853401" y="1867447"/>
              <a:ext cx="521210" cy="229931"/>
            </a:xfrm>
            <a:prstGeom prst="bentConnector3">
              <a:avLst>
                <a:gd name="adj1" fmla="val 50000"/>
              </a:avLst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A6007C7-0ABA-1107-19E0-A027CCDFC33B}"/>
                </a:ext>
              </a:extLst>
            </p:cNvPr>
            <p:cNvCxnSpPr>
              <a:cxnSpLocks/>
              <a:stCxn id="53" idx="1"/>
              <a:endCxn id="52" idx="3"/>
            </p:cNvCxnSpPr>
            <p:nvPr/>
          </p:nvCxnSpPr>
          <p:spPr>
            <a:xfrm flipH="1">
              <a:off x="6513638" y="1866884"/>
              <a:ext cx="798014" cy="563"/>
            </a:xfrm>
            <a:prstGeom prst="straightConnector1">
              <a:avLst/>
            </a:prstGeom>
            <a:ln w="19050">
              <a:prstDash val="solid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53E9E35F-81DE-74CF-0F9A-551E2E925FC1}"/>
                </a:ext>
              </a:extLst>
            </p:cNvPr>
            <p:cNvCxnSpPr>
              <a:cxnSpLocks/>
            </p:cNvCxnSpPr>
            <p:nvPr/>
          </p:nvCxnSpPr>
          <p:spPr>
            <a:xfrm>
              <a:off x="5909435" y="2059759"/>
              <a:ext cx="0" cy="45210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ounded Rectangle 29">
              <a:extLst>
                <a:ext uri="{FF2B5EF4-FFF2-40B4-BE49-F238E27FC236}">
                  <a16:creationId xmlns:a16="http://schemas.microsoft.com/office/drawing/2014/main" id="{8651A971-FD80-C7DD-B497-3D2C3B67E474}"/>
                </a:ext>
              </a:extLst>
            </p:cNvPr>
            <p:cNvSpPr/>
            <p:nvPr/>
          </p:nvSpPr>
          <p:spPr>
            <a:xfrm>
              <a:off x="5251284" y="1345167"/>
              <a:ext cx="3281173" cy="902555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200" i="1" dirty="0">
                  <a:solidFill>
                    <a:sysClr val="windowText" lastClr="000000"/>
                  </a:solidFill>
                </a:rPr>
                <a:t>Simulation Module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E1EDB20-B750-E5E9-8E92-87267775AC19}"/>
                </a:ext>
              </a:extLst>
            </p:cNvPr>
            <p:cNvSpPr txBox="1"/>
            <p:nvPr/>
          </p:nvSpPr>
          <p:spPr>
            <a:xfrm>
              <a:off x="6513638" y="1571019"/>
              <a:ext cx="67521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BDFBA05-B539-78D5-5C05-2D3F74E0B517}"/>
                </a:ext>
              </a:extLst>
            </p:cNvPr>
            <p:cNvSpPr txBox="1"/>
            <p:nvPr/>
          </p:nvSpPr>
          <p:spPr>
            <a:xfrm>
              <a:off x="5879314" y="2036161"/>
              <a:ext cx="113902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0180917-7F8D-9D6D-41FC-6333D62BEFD1}"/>
                </a:ext>
              </a:extLst>
            </p:cNvPr>
            <p:cNvSpPr txBox="1"/>
            <p:nvPr/>
          </p:nvSpPr>
          <p:spPr>
            <a:xfrm>
              <a:off x="6362516" y="4602876"/>
              <a:ext cx="13941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-Scheduled Measurement Measurements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92A8F5A-DD95-6C58-AFDA-689A07A09931}"/>
                </a:ext>
              </a:extLst>
            </p:cNvPr>
            <p:cNvSpPr txBox="1"/>
            <p:nvPr/>
          </p:nvSpPr>
          <p:spPr>
            <a:xfrm>
              <a:off x="8299490" y="3497664"/>
              <a:ext cx="1245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Requests</a:t>
              </a:r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08A08C4F-0ED5-606C-7B63-4BC65482EA87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>
              <a:off x="6108372" y="2898253"/>
              <a:ext cx="1642095" cy="5648"/>
            </a:xfrm>
            <a:prstGeom prst="straightConnector1">
              <a:avLst/>
            </a:prstGeom>
            <a:ln w="19050">
              <a:solidFill>
                <a:schemeClr val="accent1"/>
              </a:solidFill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C2405D2-A033-AC54-5C54-3AC3C9EEF5F9}"/>
                </a:ext>
              </a:extLst>
            </p:cNvPr>
            <p:cNvSpPr txBox="1"/>
            <p:nvPr/>
          </p:nvSpPr>
          <p:spPr>
            <a:xfrm>
              <a:off x="5503714" y="6154439"/>
              <a:ext cx="25956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DMAS Agent Framework</a:t>
              </a:r>
            </a:p>
          </p:txBody>
        </p:sp>
      </p:grpSp>
      <p:sp>
        <p:nvSpPr>
          <p:cNvPr id="20" name="Right Arrow 7">
            <a:extLst>
              <a:ext uri="{FF2B5EF4-FFF2-40B4-BE49-F238E27FC236}">
                <a16:creationId xmlns:a16="http://schemas.microsoft.com/office/drawing/2014/main" id="{B3BF9FB2-51B2-A379-933C-C0A918782F24}"/>
              </a:ext>
            </a:extLst>
          </p:cNvPr>
          <p:cNvSpPr/>
          <p:nvPr/>
        </p:nvSpPr>
        <p:spPr>
          <a:xfrm>
            <a:off x="4340475" y="2971309"/>
            <a:ext cx="575689" cy="1286004"/>
          </a:xfrm>
          <a:prstGeom prst="rightArrow">
            <a:avLst>
              <a:gd name="adj1" fmla="val 43313"/>
              <a:gd name="adj2" fmla="val 50000"/>
            </a:avLst>
          </a:prstGeom>
          <a:solidFill>
            <a:schemeClr val="bg1"/>
          </a:solidFill>
          <a:ln w="28575">
            <a:solidFill>
              <a:srgbClr val="5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7E59C77-75E8-316F-2082-15FBEF9E7A0A}"/>
              </a:ext>
            </a:extLst>
          </p:cNvPr>
          <p:cNvSpPr txBox="1"/>
          <p:nvPr/>
        </p:nvSpPr>
        <p:spPr>
          <a:xfrm>
            <a:off x="8547302" y="2461479"/>
            <a:ext cx="13276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06EAFF-9C8B-A643-CD1F-6916EE22315C}"/>
              </a:ext>
            </a:extLst>
          </p:cNvPr>
          <p:cNvSpPr txBox="1"/>
          <p:nvPr/>
        </p:nvSpPr>
        <p:spPr>
          <a:xfrm>
            <a:off x="8566863" y="399859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8D70C8-A244-4B38-995E-20B26E5FD3EE}"/>
              </a:ext>
            </a:extLst>
          </p:cNvPr>
          <p:cNvSpPr txBox="1"/>
          <p:nvPr/>
        </p:nvSpPr>
        <p:spPr>
          <a:xfrm>
            <a:off x="5751961" y="3760069"/>
            <a:ext cx="98720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</p:spTree>
    <p:extLst>
      <p:ext uri="{BB962C8B-B14F-4D97-AF65-F5344CB8AC3E}">
        <p14:creationId xmlns:p14="http://schemas.microsoft.com/office/powerpoint/2010/main" val="2137255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D3131-23EE-60F3-E320-866A34630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217" y="244506"/>
            <a:ext cx="11667281" cy="732127"/>
          </a:xfrm>
        </p:spPr>
        <p:txBody>
          <a:bodyPr/>
          <a:lstStyle/>
          <a:p>
            <a:r>
              <a:rPr lang="en-US" dirty="0"/>
              <a:t>Motivation and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3ABB0-6B9E-4D83-1F49-B473D4A14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217" y="1102849"/>
            <a:ext cx="6463356" cy="4298207"/>
          </a:xfrm>
        </p:spPr>
        <p:txBody>
          <a:bodyPr>
            <a:normAutofit lnSpcReduction="10000"/>
          </a:bodyPr>
          <a:lstStyle/>
          <a:p>
            <a:r>
              <a:rPr lang="en-US" sz="2000" b="1" dirty="0"/>
              <a:t>Space-based Earth observation is undergoing a paradigm change </a:t>
            </a:r>
          </a:p>
          <a:p>
            <a:endParaRPr lang="en-US" sz="1800" b="1" dirty="0"/>
          </a:p>
          <a:p>
            <a:pPr>
              <a:lnSpc>
                <a:spcPct val="105000"/>
              </a:lnSpc>
              <a:spcBef>
                <a:spcPts val="600"/>
              </a:spcBef>
              <a:buClr>
                <a:srgbClr val="1B3D6C"/>
              </a:buClr>
            </a:pPr>
            <a:r>
              <a:rPr lang="en-US" sz="1800" i="1" dirty="0"/>
              <a:t>Easier access to space </a:t>
            </a:r>
          </a:p>
          <a:p>
            <a:pPr marL="457200" lvl="1" indent="-285750">
              <a:lnSpc>
                <a:spcPct val="105000"/>
              </a:lnSpc>
              <a:spcBef>
                <a:spcPts val="600"/>
              </a:spcBef>
              <a:buClr>
                <a:srgbClr val="1B3D6C"/>
              </a:buClr>
            </a:pPr>
            <a:r>
              <a:rPr lang="en-US" sz="1600" dirty="0"/>
              <a:t>More affordable access to space</a:t>
            </a:r>
          </a:p>
          <a:p>
            <a:pPr marL="457200" lvl="1" indent="-285750">
              <a:lnSpc>
                <a:spcPct val="105000"/>
              </a:lnSpc>
              <a:spcBef>
                <a:spcPts val="600"/>
              </a:spcBef>
              <a:buClr>
                <a:srgbClr val="1B3D6C"/>
              </a:buClr>
            </a:pPr>
            <a:r>
              <a:rPr lang="en-US" sz="1600" dirty="0"/>
              <a:t>Higher grade commercial off-the shelf components</a:t>
            </a:r>
          </a:p>
          <a:p>
            <a:pPr marL="457200" lvl="1" indent="-285750">
              <a:lnSpc>
                <a:spcPct val="105000"/>
              </a:lnSpc>
              <a:spcBef>
                <a:spcPts val="600"/>
              </a:spcBef>
              <a:buClr>
                <a:srgbClr val="1B3D6C"/>
              </a:buClr>
            </a:pPr>
            <a:r>
              <a:rPr lang="en-US" sz="1600" dirty="0"/>
              <a:t>Increased computation power</a:t>
            </a:r>
          </a:p>
          <a:p>
            <a:pPr marL="522288" lvl="1" indent="-234950">
              <a:lnSpc>
                <a:spcPct val="105000"/>
              </a:lnSpc>
              <a:spcBef>
                <a:spcPts val="600"/>
              </a:spcBef>
              <a:buClr>
                <a:srgbClr val="1B3D6C"/>
              </a:buClr>
              <a:buFont typeface="Wingdings" charset="2"/>
              <a:buChar char="Ø"/>
            </a:pPr>
            <a:endParaRPr lang="en-US" sz="1600" dirty="0"/>
          </a:p>
          <a:p>
            <a:pPr>
              <a:lnSpc>
                <a:spcPct val="105000"/>
              </a:lnSpc>
              <a:spcBef>
                <a:spcPts val="600"/>
              </a:spcBef>
              <a:buClr>
                <a:srgbClr val="1B3D6C"/>
              </a:buClr>
            </a:pPr>
            <a:r>
              <a:rPr lang="en-US" sz="1800" i="1" dirty="0"/>
              <a:t>Implementation of Distributed Architectures</a:t>
            </a:r>
          </a:p>
          <a:p>
            <a:pPr marL="457200" lvl="1" indent="-285750">
              <a:lnSpc>
                <a:spcPct val="105000"/>
              </a:lnSpc>
              <a:spcBef>
                <a:spcPts val="600"/>
              </a:spcBef>
              <a:buClr>
                <a:srgbClr val="1B3D6C"/>
              </a:buClr>
            </a:pPr>
            <a:r>
              <a:rPr lang="en-US" sz="1600" dirty="0"/>
              <a:t>Many smaller and heterogeneous satellites, w/ crosslinks </a:t>
            </a:r>
          </a:p>
          <a:p>
            <a:pPr marL="457200" lvl="1" indent="-285750">
              <a:lnSpc>
                <a:spcPct val="105000"/>
              </a:lnSpc>
              <a:spcBef>
                <a:spcPts val="600"/>
              </a:spcBef>
              <a:buClr>
                <a:srgbClr val="1B3D6C"/>
              </a:buClr>
            </a:pPr>
            <a:r>
              <a:rPr lang="en-US" sz="1600" dirty="0"/>
              <a:t>Federations (coordination among assets owned and operated by different organizations)</a:t>
            </a:r>
          </a:p>
          <a:p>
            <a:pPr marL="457200" lvl="1" indent="-285750">
              <a:lnSpc>
                <a:spcPct val="105000"/>
              </a:lnSpc>
              <a:spcBef>
                <a:spcPts val="600"/>
              </a:spcBef>
              <a:buClr>
                <a:srgbClr val="1B3D6C"/>
              </a:buClr>
            </a:pPr>
            <a:r>
              <a:rPr lang="en-US" sz="1600" dirty="0"/>
              <a:t>Onboard measurements processing</a:t>
            </a:r>
          </a:p>
          <a:p>
            <a:pPr marL="457200" lvl="1" indent="-285750">
              <a:lnSpc>
                <a:spcPct val="105000"/>
              </a:lnSpc>
              <a:spcBef>
                <a:spcPts val="600"/>
              </a:spcBef>
              <a:buClr>
                <a:srgbClr val="1B3D6C"/>
              </a:buClr>
            </a:pPr>
            <a:r>
              <a:rPr lang="en-US" sz="1600" dirty="0"/>
              <a:t>Starting to be implemented (e.g., TROPICS [1], CYGNSS [2])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C15F9CF-5786-4AA4-B451-93A1D74970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92"/>
          <a:stretch/>
        </p:blipFill>
        <p:spPr bwMode="auto">
          <a:xfrm>
            <a:off x="7004558" y="1466488"/>
            <a:ext cx="4778391" cy="2195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" name="Content Placeholder 5">
            <a:extLst>
              <a:ext uri="{FF2B5EF4-FFF2-40B4-BE49-F238E27FC236}">
                <a16:creationId xmlns:a16="http://schemas.microsoft.com/office/drawing/2014/main" id="{9D6CFF4E-E4C0-4D37-9649-C94780E044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021"/>
          <a:stretch/>
        </p:blipFill>
        <p:spPr>
          <a:xfrm>
            <a:off x="7004558" y="4035254"/>
            <a:ext cx="4778391" cy="2090911"/>
          </a:xfrm>
          <a:prstGeom prst="rect">
            <a:avLst/>
          </a:prstGeom>
        </p:spPr>
      </p:pic>
      <p:sp>
        <p:nvSpPr>
          <p:cNvPr id="31" name="Right Arrow 7">
            <a:extLst>
              <a:ext uri="{FF2B5EF4-FFF2-40B4-BE49-F238E27FC236}">
                <a16:creationId xmlns:a16="http://schemas.microsoft.com/office/drawing/2014/main" id="{182093F0-958F-4C42-9024-151761B81C7E}"/>
              </a:ext>
            </a:extLst>
          </p:cNvPr>
          <p:cNvSpPr/>
          <p:nvPr/>
        </p:nvSpPr>
        <p:spPr>
          <a:xfrm rot="5400000">
            <a:off x="9105908" y="3230913"/>
            <a:ext cx="575689" cy="1286004"/>
          </a:xfrm>
          <a:prstGeom prst="rightArrow">
            <a:avLst>
              <a:gd name="adj1" fmla="val 43313"/>
              <a:gd name="adj2" fmla="val 50000"/>
            </a:avLst>
          </a:prstGeom>
          <a:solidFill>
            <a:schemeClr val="bg1"/>
          </a:solidFill>
          <a:ln w="28575">
            <a:solidFill>
              <a:srgbClr val="5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6A88E32-421B-4304-86BC-D6D17D8ACF86}"/>
              </a:ext>
            </a:extLst>
          </p:cNvPr>
          <p:cNvSpPr/>
          <p:nvPr/>
        </p:nvSpPr>
        <p:spPr>
          <a:xfrm>
            <a:off x="7161133" y="6117739"/>
            <a:ext cx="365343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i="1" dirty="0"/>
              <a:t>NASA Sensor Web concept (image credit NASA GSFC)</a:t>
            </a:r>
            <a:endParaRPr lang="en-US" sz="12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AFF36DD-0740-4C2A-B730-74CB73195E50}"/>
              </a:ext>
            </a:extLst>
          </p:cNvPr>
          <p:cNvSpPr/>
          <p:nvPr/>
        </p:nvSpPr>
        <p:spPr>
          <a:xfrm>
            <a:off x="409051" y="5527273"/>
            <a:ext cx="6142061" cy="75679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Due to operations logistics, </a:t>
            </a:r>
            <a:r>
              <a:rPr lang="en-US" b="1" dirty="0">
                <a:solidFill>
                  <a:sysClr val="windowText" lastClr="000000"/>
                </a:solidFill>
              </a:rPr>
              <a:t>large constellations demand autonomous operations to maximize performance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3139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Simulation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EA55BD-4E70-DF9B-13EB-2AC660B125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770" t="-854" r="-233" b="-718"/>
          <a:stretch/>
        </p:blipFill>
        <p:spPr bwMode="auto">
          <a:xfrm>
            <a:off x="451334" y="2648186"/>
            <a:ext cx="3301072" cy="1784032"/>
          </a:xfrm>
          <a:prstGeom prst="rect">
            <a:avLst/>
          </a:prstGeom>
          <a:noFill/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A174731-6786-6F6D-DC9D-FD8C2C6A0131}"/>
              </a:ext>
            </a:extLst>
          </p:cNvPr>
          <p:cNvSpPr txBox="1"/>
          <p:nvPr/>
        </p:nvSpPr>
        <p:spPr>
          <a:xfrm>
            <a:off x="801357" y="4422398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Agent Framework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B37C21-00EB-14D0-89A7-0FEBE1E741B1}"/>
              </a:ext>
            </a:extLst>
          </p:cNvPr>
          <p:cNvGrpSpPr/>
          <p:nvPr/>
        </p:nvGrpSpPr>
        <p:grpSpPr>
          <a:xfrm>
            <a:off x="5338413" y="1181475"/>
            <a:ext cx="6579731" cy="5225099"/>
            <a:chOff x="3135041" y="1176489"/>
            <a:chExt cx="6579731" cy="5225099"/>
          </a:xfrm>
        </p:grpSpPr>
        <p:sp>
          <p:nvSpPr>
            <p:cNvPr id="4" name="Rounded Rectangle 29">
              <a:extLst>
                <a:ext uri="{FF2B5EF4-FFF2-40B4-BE49-F238E27FC236}">
                  <a16:creationId xmlns:a16="http://schemas.microsoft.com/office/drawing/2014/main" id="{F40648B5-DE50-3579-FADA-CAF8E94030E7}"/>
                </a:ext>
              </a:extLst>
            </p:cNvPr>
            <p:cNvSpPr/>
            <p:nvPr/>
          </p:nvSpPr>
          <p:spPr>
            <a:xfrm>
              <a:off x="4484638" y="1176489"/>
              <a:ext cx="5230134" cy="4875209"/>
            </a:xfrm>
            <a:prstGeom prst="roundRect">
              <a:avLst>
                <a:gd name="adj" fmla="val 609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ysClr val="windowText" lastClr="000000"/>
                  </a:solidFill>
                </a:rPr>
                <a:t>Agent</a:t>
              </a:r>
            </a:p>
          </p:txBody>
        </p:sp>
        <p:sp>
          <p:nvSpPr>
            <p:cNvPr id="5" name="Rounded Rectangle 30">
              <a:extLst>
                <a:ext uri="{FF2B5EF4-FFF2-40B4-BE49-F238E27FC236}">
                  <a16:creationId xmlns:a16="http://schemas.microsoft.com/office/drawing/2014/main" id="{36FCB5CD-F302-D51B-34A3-A0B1CCDBE6D6}"/>
                </a:ext>
              </a:extLst>
            </p:cNvPr>
            <p:cNvSpPr/>
            <p:nvPr/>
          </p:nvSpPr>
          <p:spPr>
            <a:xfrm rot="16200000">
              <a:off x="2275564" y="2293861"/>
              <a:ext cx="2154955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Environment</a:t>
              </a:r>
            </a:p>
          </p:txBody>
        </p:sp>
        <p:sp>
          <p:nvSpPr>
            <p:cNvPr id="6" name="Rounded Rectangle 30">
              <a:extLst>
                <a:ext uri="{FF2B5EF4-FFF2-40B4-BE49-F238E27FC236}">
                  <a16:creationId xmlns:a16="http://schemas.microsoft.com/office/drawing/2014/main" id="{87F517DA-6E73-F6CB-E770-58B82D97E783}"/>
                </a:ext>
              </a:extLst>
            </p:cNvPr>
            <p:cNvSpPr/>
            <p:nvPr/>
          </p:nvSpPr>
          <p:spPr>
            <a:xfrm rot="16200000">
              <a:off x="2363435" y="4835074"/>
              <a:ext cx="1979210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Other Agents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1FE5CB-B5E3-B8CC-FC28-61C7280D0EC8}"/>
                </a:ext>
              </a:extLst>
            </p:cNvPr>
            <p:cNvSpPr/>
            <p:nvPr/>
          </p:nvSpPr>
          <p:spPr>
            <a:xfrm>
              <a:off x="4484636" y="1914989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i="1" dirty="0">
                  <a:solidFill>
                    <a:sysClr val="windowText" lastClr="000000"/>
                  </a:solidFill>
                </a:rPr>
                <a:t>SUB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C5E1990-9422-5D7F-F9ED-1C8180FDCE4E}"/>
                </a:ext>
              </a:extLst>
            </p:cNvPr>
            <p:cNvSpPr/>
            <p:nvPr/>
          </p:nvSpPr>
          <p:spPr>
            <a:xfrm>
              <a:off x="4484636" y="2713647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E227E52-179E-4D2F-5FC9-FDFD8678AC53}"/>
                </a:ext>
              </a:extLst>
            </p:cNvPr>
            <p:cNvSpPr/>
            <p:nvPr/>
          </p:nvSpPr>
          <p:spPr>
            <a:xfrm>
              <a:off x="4484637" y="4417867"/>
              <a:ext cx="367030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6CB41F-8ECB-30FC-1971-129130FB3B89}"/>
                </a:ext>
              </a:extLst>
            </p:cNvPr>
            <p:cNvSpPr/>
            <p:nvPr/>
          </p:nvSpPr>
          <p:spPr>
            <a:xfrm>
              <a:off x="4484636" y="5216525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REP</a:t>
              </a:r>
            </a:p>
          </p:txBody>
        </p:sp>
        <p:sp>
          <p:nvSpPr>
            <p:cNvPr id="11" name="Rounded Rectangle 29">
              <a:extLst>
                <a:ext uri="{FF2B5EF4-FFF2-40B4-BE49-F238E27FC236}">
                  <a16:creationId xmlns:a16="http://schemas.microsoft.com/office/drawing/2014/main" id="{2B32A1C8-1F4D-FE46-0683-3487D1FA5643}"/>
                </a:ext>
              </a:extLst>
            </p:cNvPr>
            <p:cNvSpPr/>
            <p:nvPr/>
          </p:nvSpPr>
          <p:spPr>
            <a:xfrm rot="16200000">
              <a:off x="4331561" y="3921854"/>
              <a:ext cx="3188753" cy="368764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rgbClr val="43061E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Engineering Module</a:t>
              </a:r>
            </a:p>
          </p:txBody>
        </p:sp>
        <p:sp>
          <p:nvSpPr>
            <p:cNvPr id="12" name="Rounded Rectangle 29">
              <a:extLst>
                <a:ext uri="{FF2B5EF4-FFF2-40B4-BE49-F238E27FC236}">
                  <a16:creationId xmlns:a16="http://schemas.microsoft.com/office/drawing/2014/main" id="{12ADA39C-3563-CAEB-6599-771568637F19}"/>
                </a:ext>
              </a:extLst>
            </p:cNvPr>
            <p:cNvSpPr/>
            <p:nvPr/>
          </p:nvSpPr>
          <p:spPr>
            <a:xfrm>
              <a:off x="7750467" y="2744508"/>
              <a:ext cx="1307237" cy="307489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Science Module</a:t>
              </a:r>
            </a:p>
          </p:txBody>
        </p:sp>
        <p:sp>
          <p:nvSpPr>
            <p:cNvPr id="13" name="Rounded Rectangle 29">
              <a:extLst>
                <a:ext uri="{FF2B5EF4-FFF2-40B4-BE49-F238E27FC236}">
                  <a16:creationId xmlns:a16="http://schemas.microsoft.com/office/drawing/2014/main" id="{4CF191CC-E3D1-061E-10AD-55F38E8AB2A6}"/>
                </a:ext>
              </a:extLst>
            </p:cNvPr>
            <p:cNvSpPr/>
            <p:nvPr/>
          </p:nvSpPr>
          <p:spPr>
            <a:xfrm>
              <a:off x="7756716" y="4340259"/>
              <a:ext cx="1307237" cy="307487"/>
            </a:xfrm>
            <a:prstGeom prst="roundRect">
              <a:avLst>
                <a:gd name="adj" fmla="val 6097"/>
              </a:avLst>
            </a:prstGeom>
            <a:solidFill>
              <a:schemeClr val="accent2">
                <a:lumMod val="10000"/>
                <a:lumOff val="90000"/>
              </a:schemeClr>
            </a:solidFill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2CFE17B-DDF8-C7E1-74CB-183DE935DC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6821" y="2896035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B52B2B7-ABA9-443F-1E5D-AA7CC65B7D4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2604" y="211730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5D870E-5B50-966E-0DA6-166D5BE5BEDA}"/>
                </a:ext>
              </a:extLst>
            </p:cNvPr>
            <p:cNvSpPr txBox="1"/>
            <p:nvPr/>
          </p:nvSpPr>
          <p:spPr>
            <a:xfrm>
              <a:off x="3534232" y="1765577"/>
              <a:ext cx="987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F321F822-5C6A-BD15-F8C8-E7C9183E20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59138" y="5398175"/>
              <a:ext cx="922031" cy="738"/>
            </a:xfrm>
            <a:prstGeom prst="straightConnector1">
              <a:avLst/>
            </a:prstGeom>
            <a:ln w="28575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8D29D6C-EAC1-451B-A927-59E3C49EC7D8}"/>
                </a:ext>
              </a:extLst>
            </p:cNvPr>
            <p:cNvSpPr txBox="1"/>
            <p:nvPr/>
          </p:nvSpPr>
          <p:spPr>
            <a:xfrm>
              <a:off x="3571039" y="2922499"/>
              <a:ext cx="925497" cy="846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-GP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-GS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state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observation metrics info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1B13C5C-E425-0922-1BE5-4D3997E07D4A}"/>
                </a:ext>
              </a:extLst>
            </p:cNvPr>
            <p:cNvSpPr txBox="1"/>
            <p:nvPr/>
          </p:nvSpPr>
          <p:spPr>
            <a:xfrm>
              <a:off x="3540959" y="5447481"/>
              <a:ext cx="98720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Results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BD6F391-03BE-5974-2ADF-122841988F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53401" y="2896773"/>
              <a:ext cx="884690" cy="0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F3DB52F6-DC85-48AB-544C-FCD2F9E9318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0870" y="459951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805EFBA9-F89A-F4AA-B55A-FE4D71BE992A}"/>
                </a:ext>
              </a:extLst>
            </p:cNvPr>
            <p:cNvCxnSpPr>
              <a:cxnSpLocks/>
              <a:endCxn id="9" idx="3"/>
            </p:cNvCxnSpPr>
            <p:nvPr/>
          </p:nvCxnSpPr>
          <p:spPr>
            <a:xfrm flipH="1">
              <a:off x="4851667" y="4599517"/>
              <a:ext cx="886424" cy="739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53080E86-4D23-A774-F967-F388C923D1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4967" y="5404528"/>
              <a:ext cx="881221" cy="0"/>
            </a:xfrm>
            <a:prstGeom prst="straightConnector1">
              <a:avLst/>
            </a:prstGeom>
            <a:ln w="19050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9AEA6192-3CFB-C3DC-62C3-6BCFE41476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10320" y="4427232"/>
              <a:ext cx="1655734" cy="0"/>
            </a:xfrm>
            <a:prstGeom prst="straightConnector1">
              <a:avLst/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EE09718-9461-F519-738D-CED4577346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8420" y="4585956"/>
              <a:ext cx="1652047" cy="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A7A95947-F6FE-37CA-E02B-B0F9DFACB9A8}"/>
                </a:ext>
              </a:extLst>
            </p:cNvPr>
            <p:cNvCxnSpPr>
              <a:cxnSpLocks/>
            </p:cNvCxnSpPr>
            <p:nvPr/>
          </p:nvCxnSpPr>
          <p:spPr>
            <a:xfrm>
              <a:off x="8299490" y="3051997"/>
              <a:ext cx="0" cy="1288262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65D2550-9A5E-2B9C-C4A5-BEBE059DFA7D}"/>
                </a:ext>
              </a:extLst>
            </p:cNvPr>
            <p:cNvSpPr/>
            <p:nvPr/>
          </p:nvSpPr>
          <p:spPr>
            <a:xfrm>
              <a:off x="5374611" y="1674572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Event Handler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CDB0AC5-0E15-BEA5-0D41-E610593E1143}"/>
                </a:ext>
              </a:extLst>
            </p:cNvPr>
            <p:cNvSpPr/>
            <p:nvPr/>
          </p:nvSpPr>
          <p:spPr>
            <a:xfrm>
              <a:off x="7311652" y="1674009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Sim Start/End</a:t>
              </a:r>
            </a:p>
          </p:txBody>
        </p:sp>
        <p:cxnSp>
          <p:nvCxnSpPr>
            <p:cNvPr id="54" name="Elbow Connector 56">
              <a:extLst>
                <a:ext uri="{FF2B5EF4-FFF2-40B4-BE49-F238E27FC236}">
                  <a16:creationId xmlns:a16="http://schemas.microsoft.com/office/drawing/2014/main" id="{DED9E14D-4B83-0719-589B-A0247A26D48A}"/>
                </a:ext>
              </a:extLst>
            </p:cNvPr>
            <p:cNvCxnSpPr>
              <a:cxnSpLocks/>
              <a:stCxn id="7" idx="3"/>
              <a:endCxn id="52" idx="1"/>
            </p:cNvCxnSpPr>
            <p:nvPr/>
          </p:nvCxnSpPr>
          <p:spPr>
            <a:xfrm flipV="1">
              <a:off x="4853401" y="1867447"/>
              <a:ext cx="521210" cy="229931"/>
            </a:xfrm>
            <a:prstGeom prst="bentConnector3">
              <a:avLst>
                <a:gd name="adj1" fmla="val 50000"/>
              </a:avLst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A6007C7-0ABA-1107-19E0-A027CCDFC33B}"/>
                </a:ext>
              </a:extLst>
            </p:cNvPr>
            <p:cNvCxnSpPr>
              <a:cxnSpLocks/>
              <a:stCxn id="53" idx="1"/>
              <a:endCxn id="52" idx="3"/>
            </p:cNvCxnSpPr>
            <p:nvPr/>
          </p:nvCxnSpPr>
          <p:spPr>
            <a:xfrm flipH="1">
              <a:off x="6513638" y="1866884"/>
              <a:ext cx="798014" cy="563"/>
            </a:xfrm>
            <a:prstGeom prst="straightConnector1">
              <a:avLst/>
            </a:prstGeom>
            <a:ln w="19050">
              <a:prstDash val="solid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53E9E35F-81DE-74CF-0F9A-551E2E925FC1}"/>
                </a:ext>
              </a:extLst>
            </p:cNvPr>
            <p:cNvCxnSpPr>
              <a:cxnSpLocks/>
            </p:cNvCxnSpPr>
            <p:nvPr/>
          </p:nvCxnSpPr>
          <p:spPr>
            <a:xfrm>
              <a:off x="5909435" y="2059759"/>
              <a:ext cx="0" cy="45210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ounded Rectangle 29">
              <a:extLst>
                <a:ext uri="{FF2B5EF4-FFF2-40B4-BE49-F238E27FC236}">
                  <a16:creationId xmlns:a16="http://schemas.microsoft.com/office/drawing/2014/main" id="{8651A971-FD80-C7DD-B497-3D2C3B67E474}"/>
                </a:ext>
              </a:extLst>
            </p:cNvPr>
            <p:cNvSpPr/>
            <p:nvPr/>
          </p:nvSpPr>
          <p:spPr>
            <a:xfrm>
              <a:off x="5251284" y="1345167"/>
              <a:ext cx="3281173" cy="902555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200" i="1" dirty="0">
                  <a:solidFill>
                    <a:sysClr val="windowText" lastClr="000000"/>
                  </a:solidFill>
                </a:rPr>
                <a:t>Simulation Module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E1EDB20-B750-E5E9-8E92-87267775AC19}"/>
                </a:ext>
              </a:extLst>
            </p:cNvPr>
            <p:cNvSpPr txBox="1"/>
            <p:nvPr/>
          </p:nvSpPr>
          <p:spPr>
            <a:xfrm>
              <a:off x="6513638" y="1571019"/>
              <a:ext cx="67521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BDFBA05-B539-78D5-5C05-2D3F74E0B517}"/>
                </a:ext>
              </a:extLst>
            </p:cNvPr>
            <p:cNvSpPr txBox="1"/>
            <p:nvPr/>
          </p:nvSpPr>
          <p:spPr>
            <a:xfrm>
              <a:off x="5879314" y="2036161"/>
              <a:ext cx="113902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0180917-7F8D-9D6D-41FC-6333D62BEFD1}"/>
                </a:ext>
              </a:extLst>
            </p:cNvPr>
            <p:cNvSpPr txBox="1"/>
            <p:nvPr/>
          </p:nvSpPr>
          <p:spPr>
            <a:xfrm>
              <a:off x="6362517" y="4602876"/>
              <a:ext cx="13090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-Scheduled Measurement Measurements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92A8F5A-DD95-6C58-AFDA-689A07A09931}"/>
                </a:ext>
              </a:extLst>
            </p:cNvPr>
            <p:cNvSpPr txBox="1"/>
            <p:nvPr/>
          </p:nvSpPr>
          <p:spPr>
            <a:xfrm>
              <a:off x="8299490" y="3497664"/>
              <a:ext cx="1245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Requests</a:t>
              </a:r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08A08C4F-0ED5-606C-7B63-4BC65482EA87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>
              <a:off x="6108372" y="2898253"/>
              <a:ext cx="1642095" cy="5648"/>
            </a:xfrm>
            <a:prstGeom prst="straightConnector1">
              <a:avLst/>
            </a:prstGeom>
            <a:ln w="19050">
              <a:solidFill>
                <a:schemeClr val="accent1"/>
              </a:solidFill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C2405D2-A033-AC54-5C54-3AC3C9EEF5F9}"/>
                </a:ext>
              </a:extLst>
            </p:cNvPr>
            <p:cNvSpPr txBox="1"/>
            <p:nvPr/>
          </p:nvSpPr>
          <p:spPr>
            <a:xfrm>
              <a:off x="5503714" y="6154439"/>
              <a:ext cx="25956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DMAS Agent Framework</a:t>
              </a:r>
            </a:p>
          </p:txBody>
        </p:sp>
      </p:grpSp>
      <p:sp>
        <p:nvSpPr>
          <p:cNvPr id="20" name="Right Arrow 7">
            <a:extLst>
              <a:ext uri="{FF2B5EF4-FFF2-40B4-BE49-F238E27FC236}">
                <a16:creationId xmlns:a16="http://schemas.microsoft.com/office/drawing/2014/main" id="{B3BF9FB2-51B2-A379-933C-C0A918782F24}"/>
              </a:ext>
            </a:extLst>
          </p:cNvPr>
          <p:cNvSpPr/>
          <p:nvPr/>
        </p:nvSpPr>
        <p:spPr>
          <a:xfrm>
            <a:off x="4340475" y="2971309"/>
            <a:ext cx="575689" cy="1286004"/>
          </a:xfrm>
          <a:prstGeom prst="rightArrow">
            <a:avLst>
              <a:gd name="adj1" fmla="val 43313"/>
              <a:gd name="adj2" fmla="val 50000"/>
            </a:avLst>
          </a:prstGeom>
          <a:solidFill>
            <a:schemeClr val="bg1"/>
          </a:solidFill>
          <a:ln w="28575">
            <a:solidFill>
              <a:srgbClr val="5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7E59C77-75E8-316F-2082-15FBEF9E7A0A}"/>
              </a:ext>
            </a:extLst>
          </p:cNvPr>
          <p:cNvSpPr txBox="1"/>
          <p:nvPr/>
        </p:nvSpPr>
        <p:spPr>
          <a:xfrm>
            <a:off x="8547302" y="2461479"/>
            <a:ext cx="13276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06EAFF-9C8B-A643-CD1F-6916EE22315C}"/>
              </a:ext>
            </a:extLst>
          </p:cNvPr>
          <p:cNvSpPr txBox="1"/>
          <p:nvPr/>
        </p:nvSpPr>
        <p:spPr>
          <a:xfrm>
            <a:off x="8566863" y="399859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8D70C8-A244-4B38-995E-20B26E5FD3EE}"/>
              </a:ext>
            </a:extLst>
          </p:cNvPr>
          <p:cNvSpPr txBox="1"/>
          <p:nvPr/>
        </p:nvSpPr>
        <p:spPr>
          <a:xfrm>
            <a:off x="5751961" y="3760069"/>
            <a:ext cx="98720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  <p:sp>
        <p:nvSpPr>
          <p:cNvPr id="45" name="Rounded Rectangle 24">
            <a:extLst>
              <a:ext uri="{FF2B5EF4-FFF2-40B4-BE49-F238E27FC236}">
                <a16:creationId xmlns:a16="http://schemas.microsoft.com/office/drawing/2014/main" id="{51AA28BA-6862-4663-8446-48D72CFAD80B}"/>
              </a:ext>
            </a:extLst>
          </p:cNvPr>
          <p:cNvSpPr/>
          <p:nvPr/>
        </p:nvSpPr>
        <p:spPr>
          <a:xfrm>
            <a:off x="1071654" y="3252183"/>
            <a:ext cx="2208387" cy="566218"/>
          </a:xfrm>
          <a:prstGeom prst="round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070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Simulation Architecture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B37C21-00EB-14D0-89A7-0FEBE1E741B1}"/>
              </a:ext>
            </a:extLst>
          </p:cNvPr>
          <p:cNvGrpSpPr/>
          <p:nvPr/>
        </p:nvGrpSpPr>
        <p:grpSpPr>
          <a:xfrm>
            <a:off x="5338413" y="1181475"/>
            <a:ext cx="6579731" cy="5225099"/>
            <a:chOff x="3135041" y="1176489"/>
            <a:chExt cx="6579731" cy="5225099"/>
          </a:xfrm>
        </p:grpSpPr>
        <p:sp>
          <p:nvSpPr>
            <p:cNvPr id="4" name="Rounded Rectangle 29">
              <a:extLst>
                <a:ext uri="{FF2B5EF4-FFF2-40B4-BE49-F238E27FC236}">
                  <a16:creationId xmlns:a16="http://schemas.microsoft.com/office/drawing/2014/main" id="{F40648B5-DE50-3579-FADA-CAF8E94030E7}"/>
                </a:ext>
              </a:extLst>
            </p:cNvPr>
            <p:cNvSpPr/>
            <p:nvPr/>
          </p:nvSpPr>
          <p:spPr>
            <a:xfrm>
              <a:off x="4484638" y="1176489"/>
              <a:ext cx="5230134" cy="4875209"/>
            </a:xfrm>
            <a:prstGeom prst="roundRect">
              <a:avLst>
                <a:gd name="adj" fmla="val 609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ysClr val="windowText" lastClr="000000"/>
                  </a:solidFill>
                </a:rPr>
                <a:t>Agent</a:t>
              </a:r>
            </a:p>
          </p:txBody>
        </p:sp>
        <p:sp>
          <p:nvSpPr>
            <p:cNvPr id="5" name="Rounded Rectangle 30">
              <a:extLst>
                <a:ext uri="{FF2B5EF4-FFF2-40B4-BE49-F238E27FC236}">
                  <a16:creationId xmlns:a16="http://schemas.microsoft.com/office/drawing/2014/main" id="{36FCB5CD-F302-D51B-34A3-A0B1CCDBE6D6}"/>
                </a:ext>
              </a:extLst>
            </p:cNvPr>
            <p:cNvSpPr/>
            <p:nvPr/>
          </p:nvSpPr>
          <p:spPr>
            <a:xfrm rot="16200000">
              <a:off x="2275564" y="2293861"/>
              <a:ext cx="2154955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Environment</a:t>
              </a:r>
            </a:p>
          </p:txBody>
        </p:sp>
        <p:sp>
          <p:nvSpPr>
            <p:cNvPr id="6" name="Rounded Rectangle 30">
              <a:extLst>
                <a:ext uri="{FF2B5EF4-FFF2-40B4-BE49-F238E27FC236}">
                  <a16:creationId xmlns:a16="http://schemas.microsoft.com/office/drawing/2014/main" id="{87F517DA-6E73-F6CB-E770-58B82D97E783}"/>
                </a:ext>
              </a:extLst>
            </p:cNvPr>
            <p:cNvSpPr/>
            <p:nvPr/>
          </p:nvSpPr>
          <p:spPr>
            <a:xfrm rot="16200000">
              <a:off x="2363435" y="4835074"/>
              <a:ext cx="1979210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Other Agents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1FE5CB-B5E3-B8CC-FC28-61C7280D0EC8}"/>
                </a:ext>
              </a:extLst>
            </p:cNvPr>
            <p:cNvSpPr/>
            <p:nvPr/>
          </p:nvSpPr>
          <p:spPr>
            <a:xfrm>
              <a:off x="4484636" y="1914989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i="1" dirty="0">
                  <a:solidFill>
                    <a:sysClr val="windowText" lastClr="000000"/>
                  </a:solidFill>
                </a:rPr>
                <a:t>SUB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C5E1990-9422-5D7F-F9ED-1C8180FDCE4E}"/>
                </a:ext>
              </a:extLst>
            </p:cNvPr>
            <p:cNvSpPr/>
            <p:nvPr/>
          </p:nvSpPr>
          <p:spPr>
            <a:xfrm>
              <a:off x="4484636" y="2713647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E227E52-179E-4D2F-5FC9-FDFD8678AC53}"/>
                </a:ext>
              </a:extLst>
            </p:cNvPr>
            <p:cNvSpPr/>
            <p:nvPr/>
          </p:nvSpPr>
          <p:spPr>
            <a:xfrm>
              <a:off x="4484637" y="4417867"/>
              <a:ext cx="367030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6CB41F-8ECB-30FC-1971-129130FB3B89}"/>
                </a:ext>
              </a:extLst>
            </p:cNvPr>
            <p:cNvSpPr/>
            <p:nvPr/>
          </p:nvSpPr>
          <p:spPr>
            <a:xfrm>
              <a:off x="4484636" y="5216525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REP</a:t>
              </a:r>
            </a:p>
          </p:txBody>
        </p:sp>
        <p:sp>
          <p:nvSpPr>
            <p:cNvPr id="11" name="Rounded Rectangle 29">
              <a:extLst>
                <a:ext uri="{FF2B5EF4-FFF2-40B4-BE49-F238E27FC236}">
                  <a16:creationId xmlns:a16="http://schemas.microsoft.com/office/drawing/2014/main" id="{2B32A1C8-1F4D-FE46-0683-3487D1FA5643}"/>
                </a:ext>
              </a:extLst>
            </p:cNvPr>
            <p:cNvSpPr/>
            <p:nvPr/>
          </p:nvSpPr>
          <p:spPr>
            <a:xfrm rot="16200000">
              <a:off x="4331561" y="3921854"/>
              <a:ext cx="3188753" cy="368764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rgbClr val="43061E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Engineering Module</a:t>
              </a:r>
            </a:p>
          </p:txBody>
        </p:sp>
        <p:sp>
          <p:nvSpPr>
            <p:cNvPr id="12" name="Rounded Rectangle 29">
              <a:extLst>
                <a:ext uri="{FF2B5EF4-FFF2-40B4-BE49-F238E27FC236}">
                  <a16:creationId xmlns:a16="http://schemas.microsoft.com/office/drawing/2014/main" id="{12ADA39C-3563-CAEB-6599-771568637F19}"/>
                </a:ext>
              </a:extLst>
            </p:cNvPr>
            <p:cNvSpPr/>
            <p:nvPr/>
          </p:nvSpPr>
          <p:spPr>
            <a:xfrm>
              <a:off x="7750467" y="2744508"/>
              <a:ext cx="1307237" cy="307489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Science Module</a:t>
              </a:r>
            </a:p>
          </p:txBody>
        </p:sp>
        <p:sp>
          <p:nvSpPr>
            <p:cNvPr id="13" name="Rounded Rectangle 29">
              <a:extLst>
                <a:ext uri="{FF2B5EF4-FFF2-40B4-BE49-F238E27FC236}">
                  <a16:creationId xmlns:a16="http://schemas.microsoft.com/office/drawing/2014/main" id="{4CF191CC-E3D1-061E-10AD-55F38E8AB2A6}"/>
                </a:ext>
              </a:extLst>
            </p:cNvPr>
            <p:cNvSpPr/>
            <p:nvPr/>
          </p:nvSpPr>
          <p:spPr>
            <a:xfrm>
              <a:off x="7756716" y="4340259"/>
              <a:ext cx="1307237" cy="307487"/>
            </a:xfrm>
            <a:prstGeom prst="roundRect">
              <a:avLst>
                <a:gd name="adj" fmla="val 6097"/>
              </a:avLst>
            </a:prstGeom>
            <a:solidFill>
              <a:schemeClr val="accent2">
                <a:lumMod val="10000"/>
                <a:lumOff val="90000"/>
              </a:schemeClr>
            </a:solidFill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2CFE17B-DDF8-C7E1-74CB-183DE935DC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6821" y="2896035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B52B2B7-ABA9-443F-1E5D-AA7CC65B7D4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2604" y="211730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5D870E-5B50-966E-0DA6-166D5BE5BEDA}"/>
                </a:ext>
              </a:extLst>
            </p:cNvPr>
            <p:cNvSpPr txBox="1"/>
            <p:nvPr/>
          </p:nvSpPr>
          <p:spPr>
            <a:xfrm>
              <a:off x="3534232" y="1765577"/>
              <a:ext cx="987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F321F822-5C6A-BD15-F8C8-E7C9183E20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59138" y="5398175"/>
              <a:ext cx="922031" cy="738"/>
            </a:xfrm>
            <a:prstGeom prst="straightConnector1">
              <a:avLst/>
            </a:prstGeom>
            <a:ln w="28575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8D29D6C-EAC1-451B-A927-59E3C49EC7D8}"/>
                </a:ext>
              </a:extLst>
            </p:cNvPr>
            <p:cNvSpPr txBox="1"/>
            <p:nvPr/>
          </p:nvSpPr>
          <p:spPr>
            <a:xfrm>
              <a:off x="3571039" y="2922499"/>
              <a:ext cx="925497" cy="846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-GP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-GS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state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observation metrics info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1B13C5C-E425-0922-1BE5-4D3997E07D4A}"/>
                </a:ext>
              </a:extLst>
            </p:cNvPr>
            <p:cNvSpPr txBox="1"/>
            <p:nvPr/>
          </p:nvSpPr>
          <p:spPr>
            <a:xfrm>
              <a:off x="3540959" y="5447481"/>
              <a:ext cx="98720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Results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BD6F391-03BE-5974-2ADF-122841988F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53401" y="2896773"/>
              <a:ext cx="884690" cy="0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F3DB52F6-DC85-48AB-544C-FCD2F9E9318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0870" y="459951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805EFBA9-F89A-F4AA-B55A-FE4D71BE992A}"/>
                </a:ext>
              </a:extLst>
            </p:cNvPr>
            <p:cNvCxnSpPr>
              <a:cxnSpLocks/>
              <a:endCxn id="9" idx="3"/>
            </p:cNvCxnSpPr>
            <p:nvPr/>
          </p:nvCxnSpPr>
          <p:spPr>
            <a:xfrm flipH="1">
              <a:off x="4851667" y="4599517"/>
              <a:ext cx="886424" cy="739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53080E86-4D23-A774-F967-F388C923D1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4967" y="5404528"/>
              <a:ext cx="881221" cy="0"/>
            </a:xfrm>
            <a:prstGeom prst="straightConnector1">
              <a:avLst/>
            </a:prstGeom>
            <a:ln w="19050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9AEA6192-3CFB-C3DC-62C3-6BCFE41476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10320" y="4427232"/>
              <a:ext cx="1655734" cy="0"/>
            </a:xfrm>
            <a:prstGeom prst="straightConnector1">
              <a:avLst/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EE09718-9461-F519-738D-CED4577346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8420" y="4585956"/>
              <a:ext cx="1652047" cy="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A7A95947-F6FE-37CA-E02B-B0F9DFACB9A8}"/>
                </a:ext>
              </a:extLst>
            </p:cNvPr>
            <p:cNvCxnSpPr>
              <a:cxnSpLocks/>
            </p:cNvCxnSpPr>
            <p:nvPr/>
          </p:nvCxnSpPr>
          <p:spPr>
            <a:xfrm>
              <a:off x="8299490" y="3051997"/>
              <a:ext cx="0" cy="1288262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65D2550-9A5E-2B9C-C4A5-BEBE059DFA7D}"/>
                </a:ext>
              </a:extLst>
            </p:cNvPr>
            <p:cNvSpPr/>
            <p:nvPr/>
          </p:nvSpPr>
          <p:spPr>
            <a:xfrm>
              <a:off x="5374611" y="1674572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Event Handler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CDB0AC5-0E15-BEA5-0D41-E610593E1143}"/>
                </a:ext>
              </a:extLst>
            </p:cNvPr>
            <p:cNvSpPr/>
            <p:nvPr/>
          </p:nvSpPr>
          <p:spPr>
            <a:xfrm>
              <a:off x="7311652" y="1674009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Sim Start/End</a:t>
              </a:r>
            </a:p>
          </p:txBody>
        </p:sp>
        <p:cxnSp>
          <p:nvCxnSpPr>
            <p:cNvPr id="54" name="Elbow Connector 56">
              <a:extLst>
                <a:ext uri="{FF2B5EF4-FFF2-40B4-BE49-F238E27FC236}">
                  <a16:creationId xmlns:a16="http://schemas.microsoft.com/office/drawing/2014/main" id="{DED9E14D-4B83-0719-589B-A0247A26D48A}"/>
                </a:ext>
              </a:extLst>
            </p:cNvPr>
            <p:cNvCxnSpPr>
              <a:cxnSpLocks/>
              <a:stCxn id="7" idx="3"/>
              <a:endCxn id="52" idx="1"/>
            </p:cNvCxnSpPr>
            <p:nvPr/>
          </p:nvCxnSpPr>
          <p:spPr>
            <a:xfrm flipV="1">
              <a:off x="4853401" y="1867447"/>
              <a:ext cx="521210" cy="229931"/>
            </a:xfrm>
            <a:prstGeom prst="bentConnector3">
              <a:avLst>
                <a:gd name="adj1" fmla="val 50000"/>
              </a:avLst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A6007C7-0ABA-1107-19E0-A027CCDFC33B}"/>
                </a:ext>
              </a:extLst>
            </p:cNvPr>
            <p:cNvCxnSpPr>
              <a:cxnSpLocks/>
              <a:stCxn id="53" idx="1"/>
              <a:endCxn id="52" idx="3"/>
            </p:cNvCxnSpPr>
            <p:nvPr/>
          </p:nvCxnSpPr>
          <p:spPr>
            <a:xfrm flipH="1">
              <a:off x="6513638" y="1866884"/>
              <a:ext cx="798014" cy="563"/>
            </a:xfrm>
            <a:prstGeom prst="straightConnector1">
              <a:avLst/>
            </a:prstGeom>
            <a:ln w="19050">
              <a:prstDash val="solid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53E9E35F-81DE-74CF-0F9A-551E2E925FC1}"/>
                </a:ext>
              </a:extLst>
            </p:cNvPr>
            <p:cNvCxnSpPr>
              <a:cxnSpLocks/>
            </p:cNvCxnSpPr>
            <p:nvPr/>
          </p:nvCxnSpPr>
          <p:spPr>
            <a:xfrm>
              <a:off x="5909435" y="2059759"/>
              <a:ext cx="0" cy="45210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ounded Rectangle 29">
              <a:extLst>
                <a:ext uri="{FF2B5EF4-FFF2-40B4-BE49-F238E27FC236}">
                  <a16:creationId xmlns:a16="http://schemas.microsoft.com/office/drawing/2014/main" id="{8651A971-FD80-C7DD-B497-3D2C3B67E474}"/>
                </a:ext>
              </a:extLst>
            </p:cNvPr>
            <p:cNvSpPr/>
            <p:nvPr/>
          </p:nvSpPr>
          <p:spPr>
            <a:xfrm>
              <a:off x="5251284" y="1345167"/>
              <a:ext cx="3281173" cy="902555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200" i="1" dirty="0">
                  <a:solidFill>
                    <a:sysClr val="windowText" lastClr="000000"/>
                  </a:solidFill>
                </a:rPr>
                <a:t>Simulation Module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E1EDB20-B750-E5E9-8E92-87267775AC19}"/>
                </a:ext>
              </a:extLst>
            </p:cNvPr>
            <p:cNvSpPr txBox="1"/>
            <p:nvPr/>
          </p:nvSpPr>
          <p:spPr>
            <a:xfrm>
              <a:off x="6513638" y="1571019"/>
              <a:ext cx="67521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BDFBA05-B539-78D5-5C05-2D3F74E0B517}"/>
                </a:ext>
              </a:extLst>
            </p:cNvPr>
            <p:cNvSpPr txBox="1"/>
            <p:nvPr/>
          </p:nvSpPr>
          <p:spPr>
            <a:xfrm>
              <a:off x="5879314" y="2036161"/>
              <a:ext cx="113902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0180917-7F8D-9D6D-41FC-6333D62BEFD1}"/>
                </a:ext>
              </a:extLst>
            </p:cNvPr>
            <p:cNvSpPr txBox="1"/>
            <p:nvPr/>
          </p:nvSpPr>
          <p:spPr>
            <a:xfrm>
              <a:off x="6362517" y="4602876"/>
              <a:ext cx="13090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-Scheduled Measurement Measurements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92A8F5A-DD95-6C58-AFDA-689A07A09931}"/>
                </a:ext>
              </a:extLst>
            </p:cNvPr>
            <p:cNvSpPr txBox="1"/>
            <p:nvPr/>
          </p:nvSpPr>
          <p:spPr>
            <a:xfrm>
              <a:off x="8299490" y="3497664"/>
              <a:ext cx="1245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Requests</a:t>
              </a:r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08A08C4F-0ED5-606C-7B63-4BC65482EA87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>
              <a:off x="6108372" y="2898253"/>
              <a:ext cx="1642095" cy="5648"/>
            </a:xfrm>
            <a:prstGeom prst="straightConnector1">
              <a:avLst/>
            </a:prstGeom>
            <a:ln w="19050">
              <a:solidFill>
                <a:schemeClr val="accent1"/>
              </a:solidFill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C2405D2-A033-AC54-5C54-3AC3C9EEF5F9}"/>
                </a:ext>
              </a:extLst>
            </p:cNvPr>
            <p:cNvSpPr txBox="1"/>
            <p:nvPr/>
          </p:nvSpPr>
          <p:spPr>
            <a:xfrm>
              <a:off x="5503714" y="6154439"/>
              <a:ext cx="25956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DMAS Agent Framework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7E59C77-75E8-316F-2082-15FBEF9E7A0A}"/>
              </a:ext>
            </a:extLst>
          </p:cNvPr>
          <p:cNvSpPr txBox="1"/>
          <p:nvPr/>
        </p:nvSpPr>
        <p:spPr>
          <a:xfrm>
            <a:off x="8547302" y="2461479"/>
            <a:ext cx="13276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06EAFF-9C8B-A643-CD1F-6916EE22315C}"/>
              </a:ext>
            </a:extLst>
          </p:cNvPr>
          <p:cNvSpPr txBox="1"/>
          <p:nvPr/>
        </p:nvSpPr>
        <p:spPr>
          <a:xfrm>
            <a:off x="8566863" y="399859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8D70C8-A244-4B38-995E-20B26E5FD3EE}"/>
              </a:ext>
            </a:extLst>
          </p:cNvPr>
          <p:cNvSpPr txBox="1"/>
          <p:nvPr/>
        </p:nvSpPr>
        <p:spPr>
          <a:xfrm>
            <a:off x="5751961" y="3760069"/>
            <a:ext cx="98720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  <p:sp>
        <p:nvSpPr>
          <p:cNvPr id="46" name="Content Placeholder 2">
            <a:extLst>
              <a:ext uri="{FF2B5EF4-FFF2-40B4-BE49-F238E27FC236}">
                <a16:creationId xmlns:a16="http://schemas.microsoft.com/office/drawing/2014/main" id="{62E0D686-6540-441C-B29B-969B48A40E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217" y="1770562"/>
            <a:ext cx="4846181" cy="4490959"/>
          </a:xfrm>
        </p:spPr>
        <p:txBody>
          <a:bodyPr>
            <a:normAutofit/>
          </a:bodyPr>
          <a:lstStyle/>
          <a:p>
            <a:r>
              <a:rPr lang="en-US" sz="1200" b="1" dirty="0"/>
              <a:t>Desired Capabilities:</a:t>
            </a:r>
          </a:p>
          <a:p>
            <a:r>
              <a:rPr lang="en-US" sz="1200" i="1" dirty="0"/>
              <a:t>Consider Agent capabilities</a:t>
            </a:r>
          </a:p>
          <a:p>
            <a:pPr marL="174625" indent="-174625">
              <a:buFont typeface="Arial" panose="020B0604020202020204" pitchFamily="34" charset="0"/>
              <a:buChar char="•"/>
            </a:pPr>
            <a:r>
              <a:rPr lang="en-US" sz="1200" dirty="0"/>
              <a:t>Use Knowledge-Base to inform whether the agent can perform a measurement</a:t>
            </a:r>
            <a:endParaRPr lang="en-US" sz="1200" i="1" dirty="0"/>
          </a:p>
          <a:p>
            <a:r>
              <a:rPr lang="en-US" sz="1200" i="1" dirty="0"/>
              <a:t>Consider agent’s current and future state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1200" dirty="0"/>
              <a:t>Use engineering module for current state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1200" dirty="0"/>
              <a:t>Predict agent state as proposed scheduled actions are being performed</a:t>
            </a:r>
            <a:endParaRPr lang="en-US" sz="1200" i="1" dirty="0"/>
          </a:p>
          <a:p>
            <a:r>
              <a:rPr lang="en-US" sz="1200" i="1" dirty="0"/>
              <a:t>Schedule measurements as to maximize scientific value and minimize cost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1200" dirty="0"/>
              <a:t>Quantify the predicted scientific value of a measurement and schedule accordingly</a:t>
            </a:r>
            <a:r>
              <a:rPr lang="en-US" sz="1200" i="1" dirty="0"/>
              <a:t> 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1200" dirty="0"/>
              <a:t>Contain some sort of cost model that weighs down the value of measurements. Can be tied to the engineering cost of performing measurements</a:t>
            </a:r>
            <a:endParaRPr lang="en-US" sz="1200" i="1" dirty="0"/>
          </a:p>
          <a:p>
            <a:r>
              <a:rPr lang="en-US" sz="1200" i="1" dirty="0"/>
              <a:t>Publish and receive results to and from other agent if scheduling algorithm require collaboration with other agents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32E236A-31D4-461D-A040-E7B0E9333D2F}"/>
              </a:ext>
            </a:extLst>
          </p:cNvPr>
          <p:cNvSpPr txBox="1"/>
          <p:nvPr/>
        </p:nvSpPr>
        <p:spPr>
          <a:xfrm>
            <a:off x="266217" y="1181475"/>
            <a:ext cx="4846181" cy="461665"/>
          </a:xfrm>
          <a:prstGeom prst="rect">
            <a:avLst/>
          </a:prstGeom>
          <a:solidFill>
            <a:schemeClr val="accent2">
              <a:lumMod val="10000"/>
              <a:lumOff val="9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200" b="1" dirty="0"/>
              <a:t>Objective</a:t>
            </a:r>
            <a:r>
              <a:rPr lang="en-US" sz="1200" dirty="0"/>
              <a:t>: Schedule measurement requests according to the agent’s measurement capabilities and state</a:t>
            </a:r>
          </a:p>
        </p:txBody>
      </p:sp>
    </p:spTree>
    <p:extLst>
      <p:ext uri="{BB962C8B-B14F-4D97-AF65-F5344CB8AC3E}">
        <p14:creationId xmlns:p14="http://schemas.microsoft.com/office/powerpoint/2010/main" val="1127836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Scheduler Module</a:t>
            </a:r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612345" y="1181475"/>
            <a:ext cx="10305799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593260" y="2267141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615812" y="188826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615812" y="268692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615813" y="4391147"/>
            <a:ext cx="367030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615812" y="5189805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468102" y="391431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rgbClr val="43061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7164046" y="1555563"/>
            <a:ext cx="1307237" cy="307489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4887008" y="3184955"/>
            <a:ext cx="6602776" cy="2784841"/>
          </a:xfrm>
          <a:prstGeom prst="roundRect">
            <a:avLst>
              <a:gd name="adj" fmla="val 6097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100" i="1" dirty="0">
                <a:solidFill>
                  <a:sysClr val="windowText" lastClr="000000"/>
                </a:solidFill>
              </a:rPr>
              <a:t>Scheduler/Planning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697997" y="2869315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693780" y="20905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665408" y="1738857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702215" y="2895779"/>
            <a:ext cx="92549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observation metrics req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989942" y="288923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82843" y="4572797"/>
            <a:ext cx="88642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981508" y="539699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EA6192-3CFB-C3DC-62C3-6BCFE4147647}"/>
              </a:ext>
            </a:extLst>
          </p:cNvPr>
          <p:cNvCxnSpPr>
            <a:cxnSpLocks/>
          </p:cNvCxnSpPr>
          <p:nvPr/>
        </p:nvCxnSpPr>
        <p:spPr>
          <a:xfrm flipH="1">
            <a:off x="3246861" y="4391147"/>
            <a:ext cx="3814505" cy="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234961" y="4549871"/>
            <a:ext cx="3826405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511152" y="166703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448193" y="166647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984577" y="1859911"/>
            <a:ext cx="526575" cy="210747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650179" y="185934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3069046" y="205222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387825" y="133763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650179" y="156348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3015855" y="202862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489217" y="2386278"/>
            <a:ext cx="13238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34FF55D-0413-80EB-E5E3-6C100C51BDC1}"/>
              </a:ext>
            </a:extLst>
          </p:cNvPr>
          <p:cNvSpPr txBox="1"/>
          <p:nvPr/>
        </p:nvSpPr>
        <p:spPr>
          <a:xfrm>
            <a:off x="4976922" y="4081157"/>
            <a:ext cx="1474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0180917-7F8D-9D6D-41FC-6333D62BEFD1}"/>
              </a:ext>
            </a:extLst>
          </p:cNvPr>
          <p:cNvSpPr txBox="1"/>
          <p:nvPr/>
        </p:nvSpPr>
        <p:spPr>
          <a:xfrm>
            <a:off x="4971028" y="4562444"/>
            <a:ext cx="1308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-Scheduled Measurement Measurements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3246861" y="1709308"/>
            <a:ext cx="3917185" cy="1179929"/>
          </a:xfrm>
          <a:prstGeom prst="bentConnector3">
            <a:avLst>
              <a:gd name="adj1" fmla="val 73492"/>
            </a:avLst>
          </a:prstGeom>
          <a:ln w="19050">
            <a:solidFill>
              <a:srgbClr val="43061E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333C00C-4FE5-2D13-43B0-580354686F1E}"/>
              </a:ext>
            </a:extLst>
          </p:cNvPr>
          <p:cNvSpPr/>
          <p:nvPr/>
        </p:nvSpPr>
        <p:spPr>
          <a:xfrm>
            <a:off x="7061366" y="4155284"/>
            <a:ext cx="1308229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i="1" dirty="0">
                <a:solidFill>
                  <a:sysClr val="windowText" lastClr="000000"/>
                </a:solidFill>
              </a:rPr>
              <a:t>Decentralized Observation Planning (multiagent-level)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83D829D-A528-94C9-8494-2F61383F6CFD}"/>
              </a:ext>
            </a:extLst>
          </p:cNvPr>
          <p:cNvSpPr/>
          <p:nvPr/>
        </p:nvSpPr>
        <p:spPr>
          <a:xfrm>
            <a:off x="9931660" y="4597653"/>
            <a:ext cx="1460597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Predictive Models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1D70ECF-0BA2-9645-77B0-942EB68B78C9}"/>
              </a:ext>
            </a:extLst>
          </p:cNvPr>
          <p:cNvSpPr/>
          <p:nvPr/>
        </p:nvSpPr>
        <p:spPr>
          <a:xfrm>
            <a:off x="5321884" y="3384541"/>
            <a:ext cx="1460597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Knowledge-Base Instrument Capability Reasoning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5F852BCC-40F6-E33C-E177-6F911462D1EF}"/>
              </a:ext>
            </a:extLst>
          </p:cNvPr>
          <p:cNvCxnSpPr>
            <a:cxnSpLocks/>
            <a:stCxn id="42" idx="2"/>
            <a:endCxn id="78" idx="0"/>
          </p:cNvCxnSpPr>
          <p:nvPr/>
        </p:nvCxnSpPr>
        <p:spPr>
          <a:xfrm rot="5400000">
            <a:off x="10472924" y="5240748"/>
            <a:ext cx="378070" cy="12700"/>
          </a:xfrm>
          <a:prstGeom prst="bentConnector3">
            <a:avLst>
              <a:gd name="adj1" fmla="val 50000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0721065E-D747-1C86-6DCA-95637C034403}"/>
              </a:ext>
            </a:extLst>
          </p:cNvPr>
          <p:cNvSpPr txBox="1"/>
          <p:nvPr/>
        </p:nvSpPr>
        <p:spPr>
          <a:xfrm>
            <a:off x="8695535" y="4655716"/>
            <a:ext cx="8565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plan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</p:txBody>
      </p: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CF5EDD17-EA90-ECCD-83DE-3A00584D36DF}"/>
              </a:ext>
            </a:extLst>
          </p:cNvPr>
          <p:cNvCxnSpPr>
            <a:cxnSpLocks/>
          </p:cNvCxnSpPr>
          <p:nvPr/>
        </p:nvCxnSpPr>
        <p:spPr>
          <a:xfrm>
            <a:off x="8369595" y="4505324"/>
            <a:ext cx="1578524" cy="438234"/>
          </a:xfrm>
          <a:prstGeom prst="bentConnector3">
            <a:avLst>
              <a:gd name="adj1" fmla="val 15686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C605A652-2C5F-B4F1-20C4-DE28A21BB0DE}"/>
              </a:ext>
            </a:extLst>
          </p:cNvPr>
          <p:cNvSpPr txBox="1"/>
          <p:nvPr/>
        </p:nvSpPr>
        <p:spPr>
          <a:xfrm>
            <a:off x="8008496" y="5350956"/>
            <a:ext cx="1159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-Science Score of proposed measurements</a:t>
            </a:r>
          </a:p>
        </p:txBody>
      </p:sp>
      <p:cxnSp>
        <p:nvCxnSpPr>
          <p:cNvPr id="86" name="Elbow Connector 85">
            <a:extLst>
              <a:ext uri="{FF2B5EF4-FFF2-40B4-BE49-F238E27FC236}">
                <a16:creationId xmlns:a16="http://schemas.microsoft.com/office/drawing/2014/main" id="{B0C2CAAC-3393-2B32-E498-162A45DEF542}"/>
              </a:ext>
            </a:extLst>
          </p:cNvPr>
          <p:cNvCxnSpPr>
            <a:cxnSpLocks/>
            <a:stCxn id="43" idx="2"/>
          </p:cNvCxnSpPr>
          <p:nvPr/>
        </p:nvCxnSpPr>
        <p:spPr>
          <a:xfrm rot="16200000" flipH="1">
            <a:off x="6362722" y="3528061"/>
            <a:ext cx="388105" cy="1009183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Elbow Connector 89">
            <a:extLst>
              <a:ext uri="{FF2B5EF4-FFF2-40B4-BE49-F238E27FC236}">
                <a16:creationId xmlns:a16="http://schemas.microsoft.com/office/drawing/2014/main" id="{39C894A3-09C8-5B01-9F2F-2B9B18FA7120}"/>
              </a:ext>
            </a:extLst>
          </p:cNvPr>
          <p:cNvCxnSpPr>
            <a:cxnSpLocks/>
            <a:endCxn id="43" idx="3"/>
          </p:cNvCxnSpPr>
          <p:nvPr/>
        </p:nvCxnSpPr>
        <p:spPr>
          <a:xfrm rot="5400000">
            <a:off x="6394004" y="2290514"/>
            <a:ext cx="1709534" cy="932580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A7E3484B-8E6A-CF7B-46E8-BE530BFC925E}"/>
              </a:ext>
            </a:extLst>
          </p:cNvPr>
          <p:cNvSpPr txBox="1"/>
          <p:nvPr/>
        </p:nvSpPr>
        <p:spPr>
          <a:xfrm>
            <a:off x="5994333" y="3912555"/>
            <a:ext cx="8565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measurements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30DBE5C2-9E75-F7C6-81DB-ADA1E87D89FB}"/>
              </a:ext>
            </a:extLst>
          </p:cNvPr>
          <p:cNvSpPr txBox="1"/>
          <p:nvPr/>
        </p:nvSpPr>
        <p:spPr>
          <a:xfrm>
            <a:off x="7033955" y="2524740"/>
            <a:ext cx="8565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0188D7F6-B08C-8A7B-7E23-7AE438B07877}"/>
              </a:ext>
            </a:extLst>
          </p:cNvPr>
          <p:cNvCxnSpPr>
            <a:cxnSpLocks/>
            <a:endCxn id="43" idx="1"/>
          </p:cNvCxnSpPr>
          <p:nvPr/>
        </p:nvCxnSpPr>
        <p:spPr>
          <a:xfrm flipV="1">
            <a:off x="3246861" y="3611571"/>
            <a:ext cx="2075023" cy="779576"/>
          </a:xfrm>
          <a:prstGeom prst="bentConnector3">
            <a:avLst>
              <a:gd name="adj1" fmla="val 68677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FF9114D-4AA5-7D91-AC74-C73C563BD815}"/>
              </a:ext>
            </a:extLst>
          </p:cNvPr>
          <p:cNvSpPr txBox="1"/>
          <p:nvPr/>
        </p:nvSpPr>
        <p:spPr>
          <a:xfrm>
            <a:off x="3987785" y="3758667"/>
            <a:ext cx="9581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D22C576-B8FE-7E8A-C103-6D44ABFCA834}"/>
              </a:ext>
            </a:extLst>
          </p:cNvPr>
          <p:cNvSpPr/>
          <p:nvPr/>
        </p:nvSpPr>
        <p:spPr>
          <a:xfrm>
            <a:off x="9931660" y="3661676"/>
            <a:ext cx="1460597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Cost Model</a:t>
            </a:r>
          </a:p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(Measurement, Maneuver, Downlink)</a:t>
            </a:r>
          </a:p>
        </p:txBody>
      </p: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AA11DEA9-2F51-6600-AEF3-F91DA05AC020}"/>
              </a:ext>
            </a:extLst>
          </p:cNvPr>
          <p:cNvCxnSpPr>
            <a:cxnSpLocks/>
          </p:cNvCxnSpPr>
          <p:nvPr/>
        </p:nvCxnSpPr>
        <p:spPr>
          <a:xfrm rot="10800000" flipV="1">
            <a:off x="8364895" y="3769833"/>
            <a:ext cx="1550307" cy="413108"/>
          </a:xfrm>
          <a:prstGeom prst="bentConnector3">
            <a:avLst>
              <a:gd name="adj1" fmla="val 57031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9591463E-C50C-DB70-2815-C255E7C784B4}"/>
              </a:ext>
            </a:extLst>
          </p:cNvPr>
          <p:cNvSpPr txBox="1"/>
          <p:nvPr/>
        </p:nvSpPr>
        <p:spPr>
          <a:xfrm>
            <a:off x="8922629" y="3558474"/>
            <a:ext cx="85659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-Cost Estimate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6D9A5EC-F526-92EF-D7AB-523227FEF4FA}"/>
              </a:ext>
            </a:extLst>
          </p:cNvPr>
          <p:cNvSpPr/>
          <p:nvPr/>
        </p:nvSpPr>
        <p:spPr>
          <a:xfrm>
            <a:off x="5897747" y="5340077"/>
            <a:ext cx="1308229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i="1" dirty="0">
                <a:solidFill>
                  <a:sysClr val="windowText" lastClr="000000"/>
                </a:solidFill>
              </a:rPr>
              <a:t>DL/ISL/Maneuver (Ops) Scheduling Algorithm (agent-level)</a:t>
            </a:r>
          </a:p>
        </p:txBody>
      </p: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75D082A7-D8C3-16ED-3B80-D02C045150AA}"/>
              </a:ext>
            </a:extLst>
          </p:cNvPr>
          <p:cNvCxnSpPr>
            <a:cxnSpLocks/>
            <a:stCxn id="59" idx="0"/>
            <a:endCxn id="40" idx="2"/>
          </p:cNvCxnSpPr>
          <p:nvPr/>
        </p:nvCxnSpPr>
        <p:spPr>
          <a:xfrm rot="5400000" flipH="1" flipV="1">
            <a:off x="6768305" y="4392902"/>
            <a:ext cx="730733" cy="1163619"/>
          </a:xfrm>
          <a:prstGeom prst="bentConnector3">
            <a:avLst>
              <a:gd name="adj1" fmla="val 50000"/>
            </a:avLst>
          </a:prstGeom>
          <a:ln w="19050">
            <a:solidFill>
              <a:srgbClr val="43061E"/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5FBBE272-46BF-BDD5-254C-DC0E1B4DD5FC}"/>
              </a:ext>
            </a:extLst>
          </p:cNvPr>
          <p:cNvSpPr/>
          <p:nvPr/>
        </p:nvSpPr>
        <p:spPr>
          <a:xfrm>
            <a:off x="9931660" y="5429783"/>
            <a:ext cx="1460597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Measurement Performance Model</a:t>
            </a:r>
          </a:p>
        </p:txBody>
      </p:sp>
      <p:cxnSp>
        <p:nvCxnSpPr>
          <p:cNvPr id="70" name="Elbow Connector 73">
            <a:extLst>
              <a:ext uri="{FF2B5EF4-FFF2-40B4-BE49-F238E27FC236}">
                <a16:creationId xmlns:a16="http://schemas.microsoft.com/office/drawing/2014/main" id="{E621734A-6B7D-4928-8F91-1DF710C2B057}"/>
              </a:ext>
            </a:extLst>
          </p:cNvPr>
          <p:cNvCxnSpPr>
            <a:cxnSpLocks/>
            <a:stCxn id="78" idx="1"/>
          </p:cNvCxnSpPr>
          <p:nvPr/>
        </p:nvCxnSpPr>
        <p:spPr>
          <a:xfrm rot="10800000">
            <a:off x="8020794" y="4609033"/>
            <a:ext cx="1910867" cy="1047781"/>
          </a:xfrm>
          <a:prstGeom prst="bentConnector3">
            <a:avLst>
              <a:gd name="adj1" fmla="val 99903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CE041E34-A704-41BD-8254-A081A991687C}"/>
              </a:ext>
            </a:extLst>
          </p:cNvPr>
          <p:cNvSpPr txBox="1"/>
          <p:nvPr/>
        </p:nvSpPr>
        <p:spPr>
          <a:xfrm>
            <a:off x="9528225" y="5101066"/>
            <a:ext cx="1159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-Predicted measurements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-Predicted performance</a:t>
            </a:r>
          </a:p>
        </p:txBody>
      </p:sp>
      <p:cxnSp>
        <p:nvCxnSpPr>
          <p:cNvPr id="76" name="Elbow Connector 57">
            <a:extLst>
              <a:ext uri="{FF2B5EF4-FFF2-40B4-BE49-F238E27FC236}">
                <a16:creationId xmlns:a16="http://schemas.microsoft.com/office/drawing/2014/main" id="{D8ADF0A6-28C9-43C9-A5FF-B29F54B0C350}"/>
              </a:ext>
            </a:extLst>
          </p:cNvPr>
          <p:cNvCxnSpPr>
            <a:cxnSpLocks/>
            <a:stCxn id="42" idx="0"/>
            <a:endCxn id="37" idx="2"/>
          </p:cNvCxnSpPr>
          <p:nvPr/>
        </p:nvCxnSpPr>
        <p:spPr>
          <a:xfrm rot="5400000" flipH="1" flipV="1">
            <a:off x="10421001" y="4356695"/>
            <a:ext cx="481917" cy="12700"/>
          </a:xfrm>
          <a:prstGeom prst="bentConnector3">
            <a:avLst>
              <a:gd name="adj1" fmla="val 50000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4405F6A6-1729-44C3-9245-3A40C11A1B4E}"/>
              </a:ext>
            </a:extLst>
          </p:cNvPr>
          <p:cNvSpPr txBox="1"/>
          <p:nvPr/>
        </p:nvSpPr>
        <p:spPr>
          <a:xfrm>
            <a:off x="9626345" y="4288906"/>
            <a:ext cx="115903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-Predicted Agent States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288BB24-6113-4F99-93B9-0C45E9A02C24}"/>
              </a:ext>
            </a:extLst>
          </p:cNvPr>
          <p:cNvSpPr txBox="1"/>
          <p:nvPr/>
        </p:nvSpPr>
        <p:spPr>
          <a:xfrm>
            <a:off x="6722756" y="4680763"/>
            <a:ext cx="8565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plan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</p:txBody>
      </p:sp>
      <p:cxnSp>
        <p:nvCxnSpPr>
          <p:cNvPr id="83" name="Elbow Connector 59">
            <a:extLst>
              <a:ext uri="{FF2B5EF4-FFF2-40B4-BE49-F238E27FC236}">
                <a16:creationId xmlns:a16="http://schemas.microsoft.com/office/drawing/2014/main" id="{193DAC4B-CFC6-4EEB-B7AD-ABD9B39218B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933541" y="4396018"/>
            <a:ext cx="730733" cy="1163619"/>
          </a:xfrm>
          <a:prstGeom prst="bentConnector3">
            <a:avLst>
              <a:gd name="adj1" fmla="val 27655"/>
            </a:avLst>
          </a:prstGeom>
          <a:ln w="19050">
            <a:solidFill>
              <a:srgbClr val="43061E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42DD3CA2-2611-43E9-9F74-57BBCEBDA697}"/>
              </a:ext>
            </a:extLst>
          </p:cNvPr>
          <p:cNvSpPr txBox="1"/>
          <p:nvPr/>
        </p:nvSpPr>
        <p:spPr>
          <a:xfrm>
            <a:off x="7129230" y="5132924"/>
            <a:ext cx="85659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-Modified plan</a:t>
            </a:r>
          </a:p>
        </p:txBody>
      </p:sp>
    </p:spTree>
    <p:extLst>
      <p:ext uri="{BB962C8B-B14F-4D97-AF65-F5344CB8AC3E}">
        <p14:creationId xmlns:p14="http://schemas.microsoft.com/office/powerpoint/2010/main" val="29202923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D9BCE-B35A-D92A-CAF1-D6855F5ED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Simulation Architecture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709C8F6-8676-487A-37F2-417ABD3FDCB3}"/>
              </a:ext>
            </a:extLst>
          </p:cNvPr>
          <p:cNvGrpSpPr/>
          <p:nvPr/>
        </p:nvGrpSpPr>
        <p:grpSpPr>
          <a:xfrm>
            <a:off x="2230670" y="1231887"/>
            <a:ext cx="2224846" cy="1990738"/>
            <a:chOff x="3290675" y="1205610"/>
            <a:chExt cx="2224846" cy="199073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92AFB20-37ED-9C84-2328-A840245DE444}"/>
                </a:ext>
              </a:extLst>
            </p:cNvPr>
            <p:cNvSpPr/>
            <p:nvPr/>
          </p:nvSpPr>
          <p:spPr>
            <a:xfrm>
              <a:off x="3290675" y="1205610"/>
              <a:ext cx="2224846" cy="31450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ysClr val="windowText" lastClr="000000"/>
                  </a:solidFill>
                </a:rPr>
                <a:t>Module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AF19B66-59EC-996A-968B-E2A0C62ACA97}"/>
                </a:ext>
              </a:extLst>
            </p:cNvPr>
            <p:cNvSpPr/>
            <p:nvPr/>
          </p:nvSpPr>
          <p:spPr>
            <a:xfrm>
              <a:off x="3290675" y="1520116"/>
              <a:ext cx="2224846" cy="81416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i="1" dirty="0">
                  <a:solidFill>
                    <a:sysClr val="windowText" lastClr="000000"/>
                  </a:solidFill>
                </a:rPr>
                <a:t>Properties</a:t>
              </a: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Queue inbox</a:t>
              </a: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Module* </a:t>
              </a:r>
              <a:r>
                <a:rPr lang="en-US" sz="1200" dirty="0" err="1">
                  <a:solidFill>
                    <a:sysClr val="windowText" lastClr="000000"/>
                  </a:solidFill>
                </a:rPr>
                <a:t>parentModule</a:t>
              </a:r>
              <a:endParaRPr lang="en-US" sz="1200" dirty="0">
                <a:solidFill>
                  <a:sysClr val="windowText" lastClr="000000"/>
                </a:solidFill>
              </a:endParaRP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Array&lt;Module*&gt; submodules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85F36CF-701A-AA27-E737-16819257E77F}"/>
                </a:ext>
              </a:extLst>
            </p:cNvPr>
            <p:cNvSpPr/>
            <p:nvPr/>
          </p:nvSpPr>
          <p:spPr>
            <a:xfrm>
              <a:off x="3290675" y="2334365"/>
              <a:ext cx="2224846" cy="86198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i="1" dirty="0">
                  <a:solidFill>
                    <a:sysClr val="windowText" lastClr="000000"/>
                  </a:solidFill>
                </a:rPr>
                <a:t>Methods</a:t>
              </a:r>
            </a:p>
            <a:p>
              <a:r>
                <a:rPr lang="en-US" sz="1100" dirty="0">
                  <a:solidFill>
                    <a:sysClr val="windowText" lastClr="000000"/>
                  </a:solidFill>
                </a:rPr>
                <a:t>void </a:t>
              </a:r>
              <a:r>
                <a:rPr lang="en-US" sz="1100" dirty="0" err="1">
                  <a:solidFill>
                    <a:sysClr val="windowText" lastClr="000000"/>
                  </a:solidFill>
                </a:rPr>
                <a:t>internal_message_router</a:t>
              </a:r>
              <a:r>
                <a:rPr lang="en-US" sz="1100" dirty="0">
                  <a:solidFill>
                    <a:sysClr val="windowText" lastClr="000000"/>
                  </a:solidFill>
                </a:rPr>
                <a:t>()</a:t>
              </a:r>
            </a:p>
            <a:p>
              <a:r>
                <a:rPr lang="en-US" sz="1100" dirty="0">
                  <a:solidFill>
                    <a:sysClr val="windowText" lastClr="000000"/>
                  </a:solidFill>
                </a:rPr>
                <a:t>void </a:t>
              </a:r>
              <a:r>
                <a:rPr lang="en-US" sz="1100" dirty="0" err="1">
                  <a:solidFill>
                    <a:sysClr val="windowText" lastClr="000000"/>
                  </a:solidFill>
                </a:rPr>
                <a:t>internal_message_handler</a:t>
              </a:r>
              <a:r>
                <a:rPr lang="en-US" sz="1100" dirty="0">
                  <a:solidFill>
                    <a:sysClr val="windowText" lastClr="000000"/>
                  </a:solidFill>
                </a:rPr>
                <a:t>()</a:t>
              </a:r>
            </a:p>
            <a:p>
              <a:r>
                <a:rPr lang="en-US" sz="1100" dirty="0">
                  <a:solidFill>
                    <a:sysClr val="windowText" lastClr="000000"/>
                  </a:solidFill>
                </a:rPr>
                <a:t>void routine()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D86CE0C-5997-0806-995F-C6487B2E63B7}"/>
              </a:ext>
            </a:extLst>
          </p:cNvPr>
          <p:cNvGrpSpPr/>
          <p:nvPr/>
        </p:nvGrpSpPr>
        <p:grpSpPr>
          <a:xfrm>
            <a:off x="736277" y="3733247"/>
            <a:ext cx="2224846" cy="2323858"/>
            <a:chOff x="7740367" y="3846888"/>
            <a:chExt cx="2224846" cy="232385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8F84DFD-4FF2-6CFF-2547-B34C9D948E6D}"/>
                </a:ext>
              </a:extLst>
            </p:cNvPr>
            <p:cNvSpPr/>
            <p:nvPr/>
          </p:nvSpPr>
          <p:spPr>
            <a:xfrm>
              <a:off x="7740367" y="3846888"/>
              <a:ext cx="2224846" cy="31450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ysClr val="windowText" lastClr="000000"/>
                  </a:solidFill>
                </a:rPr>
                <a:t>Agent Client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2DDCA0-6B32-1B32-B8CA-7BAE090182DE}"/>
                </a:ext>
              </a:extLst>
            </p:cNvPr>
            <p:cNvSpPr/>
            <p:nvPr/>
          </p:nvSpPr>
          <p:spPr>
            <a:xfrm>
              <a:off x="7740367" y="4161394"/>
              <a:ext cx="2224846" cy="114736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i="1" dirty="0">
                  <a:solidFill>
                    <a:sysClr val="windowText" lastClr="000000"/>
                  </a:solidFill>
                </a:rPr>
                <a:t>Properties</a:t>
              </a: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Port </a:t>
              </a:r>
              <a:r>
                <a:rPr lang="en-US" sz="1200" dirty="0" err="1">
                  <a:solidFill>
                    <a:sysClr val="windowText" lastClr="000000"/>
                  </a:solidFill>
                </a:rPr>
                <a:t>environment_broadcast</a:t>
              </a:r>
              <a:endParaRPr lang="en-US" sz="1200" dirty="0">
                <a:solidFill>
                  <a:sysClr val="windowText" lastClr="000000"/>
                </a:solidFill>
              </a:endParaRP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Port </a:t>
              </a:r>
              <a:r>
                <a:rPr lang="en-US" sz="1200" dirty="0" err="1">
                  <a:solidFill>
                    <a:sysClr val="windowText" lastClr="000000"/>
                  </a:solidFill>
                </a:rPr>
                <a:t>environment_request</a:t>
              </a:r>
              <a:endParaRPr lang="en-US" sz="1200" dirty="0">
                <a:solidFill>
                  <a:sysClr val="windowText" lastClr="000000"/>
                </a:solidFill>
              </a:endParaRP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Port </a:t>
              </a:r>
              <a:r>
                <a:rPr lang="en-US" sz="1200" dirty="0" err="1">
                  <a:solidFill>
                    <a:sysClr val="windowText" lastClr="000000"/>
                  </a:solidFill>
                </a:rPr>
                <a:t>agent_request</a:t>
              </a:r>
              <a:endParaRPr lang="en-US" sz="1200" dirty="0">
                <a:solidFill>
                  <a:sysClr val="windowText" lastClr="000000"/>
                </a:solidFill>
              </a:endParaRP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Port </a:t>
              </a:r>
              <a:r>
                <a:rPr lang="en-US" sz="1200" dirty="0" err="1">
                  <a:solidFill>
                    <a:sysClr val="windowText" lastClr="000000"/>
                  </a:solidFill>
                </a:rPr>
                <a:t>agent_responce</a:t>
              </a:r>
              <a:endParaRPr lang="en-US" sz="12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477C52B-B5C7-A889-8ED8-E4D5D7FD8604}"/>
                </a:ext>
              </a:extLst>
            </p:cNvPr>
            <p:cNvSpPr/>
            <p:nvPr/>
          </p:nvSpPr>
          <p:spPr>
            <a:xfrm>
              <a:off x="7740367" y="5308763"/>
              <a:ext cx="2224846" cy="86198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i="1" dirty="0">
                  <a:solidFill>
                    <a:sysClr val="windowText" lastClr="000000"/>
                  </a:solidFill>
                </a:rPr>
                <a:t>Methods</a:t>
              </a: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void </a:t>
              </a:r>
              <a:r>
                <a:rPr lang="en-US" sz="1200" dirty="0" err="1">
                  <a:solidFill>
                    <a:sysClr val="windowText" lastClr="000000"/>
                  </a:solidFill>
                </a:rPr>
                <a:t>broadcast_handler</a:t>
              </a:r>
              <a:r>
                <a:rPr lang="en-US" sz="1200" dirty="0">
                  <a:solidFill>
                    <a:sysClr val="windowText" lastClr="000000"/>
                  </a:solidFill>
                </a:rPr>
                <a:t>()</a:t>
              </a: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void </a:t>
              </a:r>
              <a:r>
                <a:rPr lang="en-US" sz="1200" dirty="0" err="1">
                  <a:solidFill>
                    <a:sysClr val="windowText" lastClr="000000"/>
                  </a:solidFill>
                </a:rPr>
                <a:t>submit_request</a:t>
              </a:r>
              <a:r>
                <a:rPr lang="en-US" sz="1200" dirty="0">
                  <a:solidFill>
                    <a:sysClr val="windowText" lastClr="000000"/>
                  </a:solidFill>
                </a:rPr>
                <a:t>()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236C041-41FF-9BA8-7169-BE600AEB889D}"/>
              </a:ext>
            </a:extLst>
          </p:cNvPr>
          <p:cNvGrpSpPr/>
          <p:nvPr/>
        </p:nvGrpSpPr>
        <p:grpSpPr>
          <a:xfrm>
            <a:off x="3651534" y="3727148"/>
            <a:ext cx="2224846" cy="1898965"/>
            <a:chOff x="7740367" y="3846888"/>
            <a:chExt cx="2224846" cy="1898965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B8F8E35-DE1B-12D3-F63E-41A4B96C93C1}"/>
                </a:ext>
              </a:extLst>
            </p:cNvPr>
            <p:cNvSpPr/>
            <p:nvPr/>
          </p:nvSpPr>
          <p:spPr>
            <a:xfrm>
              <a:off x="7740367" y="3846888"/>
              <a:ext cx="2224846" cy="31450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ysClr val="windowText" lastClr="000000"/>
                  </a:solidFill>
                </a:rPr>
                <a:t>Environment Server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924D2EE-0CBF-A1AE-86EC-739661B2AFC4}"/>
                </a:ext>
              </a:extLst>
            </p:cNvPr>
            <p:cNvSpPr/>
            <p:nvPr/>
          </p:nvSpPr>
          <p:spPr>
            <a:xfrm>
              <a:off x="7740367" y="4161395"/>
              <a:ext cx="2224846" cy="72247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i="1" dirty="0">
                  <a:solidFill>
                    <a:sysClr val="windowText" lastClr="000000"/>
                  </a:solidFill>
                </a:rPr>
                <a:t>Properties</a:t>
              </a: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Port </a:t>
              </a:r>
              <a:r>
                <a:rPr lang="en-US" sz="1200" dirty="0" err="1">
                  <a:solidFill>
                    <a:sysClr val="windowText" lastClr="000000"/>
                  </a:solidFill>
                </a:rPr>
                <a:t>reqservice</a:t>
              </a:r>
              <a:endParaRPr lang="en-US" sz="1200" dirty="0">
                <a:solidFill>
                  <a:sysClr val="windowText" lastClr="000000"/>
                </a:solidFill>
              </a:endParaRP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Port publisher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709A8D3-C3A9-5527-2B25-DB616B987E4B}"/>
                </a:ext>
              </a:extLst>
            </p:cNvPr>
            <p:cNvSpPr/>
            <p:nvPr/>
          </p:nvSpPr>
          <p:spPr>
            <a:xfrm>
              <a:off x="7740367" y="4883870"/>
              <a:ext cx="2224846" cy="86198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i="1" dirty="0">
                  <a:solidFill>
                    <a:sysClr val="windowText" lastClr="000000"/>
                  </a:solidFill>
                </a:rPr>
                <a:t>Methods</a:t>
              </a: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void </a:t>
              </a:r>
              <a:r>
                <a:rPr lang="en-US" sz="1200" dirty="0" err="1">
                  <a:solidFill>
                    <a:sysClr val="windowText" lastClr="000000"/>
                  </a:solidFill>
                </a:rPr>
                <a:t>broadcast_handler</a:t>
              </a:r>
              <a:r>
                <a:rPr lang="en-US" sz="1200" dirty="0">
                  <a:solidFill>
                    <a:sysClr val="windowText" lastClr="000000"/>
                  </a:solidFill>
                </a:rPr>
                <a:t>()</a:t>
              </a:r>
            </a:p>
            <a:p>
              <a:r>
                <a:rPr lang="en-US" sz="1200" dirty="0">
                  <a:solidFill>
                    <a:sysClr val="windowText" lastClr="000000"/>
                  </a:solidFill>
                </a:rPr>
                <a:t>void </a:t>
              </a:r>
              <a:r>
                <a:rPr lang="en-US" sz="1200" dirty="0" err="1">
                  <a:solidFill>
                    <a:sysClr val="windowText" lastClr="000000"/>
                  </a:solidFill>
                </a:rPr>
                <a:t>request_handler</a:t>
              </a:r>
              <a:r>
                <a:rPr lang="en-US" sz="1200" dirty="0">
                  <a:solidFill>
                    <a:sysClr val="windowText" lastClr="000000"/>
                  </a:solidFill>
                </a:rPr>
                <a:t>()</a:t>
              </a:r>
            </a:p>
          </p:txBody>
        </p:sp>
      </p:grpSp>
      <p:sp>
        <p:nvSpPr>
          <p:cNvPr id="20" name="Can 19">
            <a:extLst>
              <a:ext uri="{FF2B5EF4-FFF2-40B4-BE49-F238E27FC236}">
                <a16:creationId xmlns:a16="http://schemas.microsoft.com/office/drawing/2014/main" id="{35468040-803B-2D6F-BE42-2DDACC2CD785}"/>
              </a:ext>
            </a:extLst>
          </p:cNvPr>
          <p:cNvSpPr/>
          <p:nvPr/>
        </p:nvSpPr>
        <p:spPr>
          <a:xfrm>
            <a:off x="8469362" y="4770954"/>
            <a:ext cx="1560887" cy="861982"/>
          </a:xfrm>
          <a:prstGeom prst="can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Environment</a:t>
            </a:r>
          </a:p>
          <a:p>
            <a:pPr algn="ctr"/>
            <a:r>
              <a:rPr lang="en-US" sz="1200" i="1" dirty="0"/>
              <a:t>Server</a:t>
            </a:r>
            <a:endParaRPr lang="en-US" sz="1600" i="1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4BF14C66-AD89-7C6D-D190-6EA07F609500}"/>
              </a:ext>
            </a:extLst>
          </p:cNvPr>
          <p:cNvSpPr/>
          <p:nvPr/>
        </p:nvSpPr>
        <p:spPr>
          <a:xfrm>
            <a:off x="10390380" y="3213392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3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35E76E1C-B73E-01EE-D6AF-520E6A221FFD}"/>
              </a:ext>
            </a:extLst>
          </p:cNvPr>
          <p:cNvSpPr/>
          <p:nvPr/>
        </p:nvSpPr>
        <p:spPr>
          <a:xfrm>
            <a:off x="7108441" y="3213392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1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E3345CC-0431-6D73-9BF7-503B436F3D64}"/>
              </a:ext>
            </a:extLst>
          </p:cNvPr>
          <p:cNvSpPr/>
          <p:nvPr/>
        </p:nvSpPr>
        <p:spPr>
          <a:xfrm>
            <a:off x="8708155" y="1731546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2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82AC1AA-3DD3-BFA8-3D0B-951DBCF5B159}"/>
              </a:ext>
            </a:extLst>
          </p:cNvPr>
          <p:cNvCxnSpPr>
            <a:cxnSpLocks/>
            <a:stCxn id="22" idx="0"/>
            <a:endCxn id="23" idx="1"/>
          </p:cNvCxnSpPr>
          <p:nvPr/>
        </p:nvCxnSpPr>
        <p:spPr>
          <a:xfrm flipV="1">
            <a:off x="7650092" y="2046053"/>
            <a:ext cx="1058063" cy="1167339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44FE94C-FB17-36A2-61B7-641139013E14}"/>
              </a:ext>
            </a:extLst>
          </p:cNvPr>
          <p:cNvCxnSpPr>
            <a:cxnSpLocks/>
            <a:stCxn id="22" idx="3"/>
            <a:endCxn id="21" idx="1"/>
          </p:cNvCxnSpPr>
          <p:nvPr/>
        </p:nvCxnSpPr>
        <p:spPr>
          <a:xfrm>
            <a:off x="8191743" y="3527899"/>
            <a:ext cx="2198637" cy="0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D40ACBF-3114-EFCF-C7D5-A17CAAE02323}"/>
              </a:ext>
            </a:extLst>
          </p:cNvPr>
          <p:cNvCxnSpPr>
            <a:cxnSpLocks/>
            <a:stCxn id="23" idx="3"/>
            <a:endCxn id="21" idx="0"/>
          </p:cNvCxnSpPr>
          <p:nvPr/>
        </p:nvCxnSpPr>
        <p:spPr>
          <a:xfrm>
            <a:off x="9791457" y="2046053"/>
            <a:ext cx="1140574" cy="1167339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00F83EF-6305-209D-83D3-54BDAE75BB8E}"/>
              </a:ext>
            </a:extLst>
          </p:cNvPr>
          <p:cNvCxnSpPr>
            <a:cxnSpLocks/>
            <a:stCxn id="20" idx="1"/>
            <a:endCxn id="23" idx="2"/>
          </p:cNvCxnSpPr>
          <p:nvPr/>
        </p:nvCxnSpPr>
        <p:spPr>
          <a:xfrm flipV="1">
            <a:off x="9249806" y="2360560"/>
            <a:ext cx="0" cy="2410394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108E82A-AD28-B67C-287B-2055A315E4D5}"/>
              </a:ext>
            </a:extLst>
          </p:cNvPr>
          <p:cNvCxnSpPr>
            <a:cxnSpLocks/>
            <a:endCxn id="21" idx="2"/>
          </p:cNvCxnSpPr>
          <p:nvPr/>
        </p:nvCxnSpPr>
        <p:spPr>
          <a:xfrm flipV="1">
            <a:off x="9662354" y="3842406"/>
            <a:ext cx="1269677" cy="928548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958ABA8-7CAD-E259-9022-29A97F492196}"/>
              </a:ext>
            </a:extLst>
          </p:cNvPr>
          <p:cNvCxnSpPr>
            <a:cxnSpLocks/>
            <a:endCxn id="22" idx="2"/>
          </p:cNvCxnSpPr>
          <p:nvPr/>
        </p:nvCxnSpPr>
        <p:spPr>
          <a:xfrm flipH="1" flipV="1">
            <a:off x="7650092" y="3842406"/>
            <a:ext cx="1140574" cy="928548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7E397C01-C534-51DD-3F87-32976BA30D22}"/>
              </a:ext>
            </a:extLst>
          </p:cNvPr>
          <p:cNvSpPr txBox="1"/>
          <p:nvPr/>
        </p:nvSpPr>
        <p:spPr>
          <a:xfrm>
            <a:off x="9203213" y="3733247"/>
            <a:ext cx="126967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Agent to Environment: 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Sense agent state, perform measurement</a:t>
            </a:r>
          </a:p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Environment to all Agents: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B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roadcasts simulation events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5FAEEE6-57EE-D382-F699-E19BD37E3F01}"/>
              </a:ext>
            </a:extLst>
          </p:cNvPr>
          <p:cNvSpPr txBox="1"/>
          <p:nvPr/>
        </p:nvSpPr>
        <p:spPr>
          <a:xfrm>
            <a:off x="10307870" y="2275638"/>
            <a:ext cx="142596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Agent to Agent: 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Task requests, Information requests, planner results, measurement results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322C970-8ECD-EDB3-EE35-DA47428B9DAA}"/>
              </a:ext>
            </a:extLst>
          </p:cNvPr>
          <p:cNvSpPr txBox="1"/>
          <p:nvPr/>
        </p:nvSpPr>
        <p:spPr>
          <a:xfrm>
            <a:off x="7951980" y="5767787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DMAS Simulation Framework</a:t>
            </a:r>
          </a:p>
        </p:txBody>
      </p: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E13CD53B-2201-3FAC-D66A-995ACF601A58}"/>
              </a:ext>
            </a:extLst>
          </p:cNvPr>
          <p:cNvCxnSpPr>
            <a:stCxn id="12" idx="0"/>
            <a:endCxn id="9" idx="1"/>
          </p:cNvCxnSpPr>
          <p:nvPr/>
        </p:nvCxnSpPr>
        <p:spPr>
          <a:xfrm rot="5400000" flipH="1" flipV="1">
            <a:off x="867632" y="2370209"/>
            <a:ext cx="2344106" cy="381970"/>
          </a:xfrm>
          <a:prstGeom prst="bentConnector2">
            <a:avLst/>
          </a:prstGeom>
          <a:ln w="12700" cap="flat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>
            <a:extLst>
              <a:ext uri="{FF2B5EF4-FFF2-40B4-BE49-F238E27FC236}">
                <a16:creationId xmlns:a16="http://schemas.microsoft.com/office/drawing/2014/main" id="{FD76C0C3-2078-8059-70F1-B101EE81FF16}"/>
              </a:ext>
            </a:extLst>
          </p:cNvPr>
          <p:cNvCxnSpPr>
            <a:cxnSpLocks/>
            <a:stCxn id="17" idx="0"/>
            <a:endCxn id="9" idx="3"/>
          </p:cNvCxnSpPr>
          <p:nvPr/>
        </p:nvCxnSpPr>
        <p:spPr>
          <a:xfrm rot="16200000" flipV="1">
            <a:off x="3440734" y="2403924"/>
            <a:ext cx="2338007" cy="308441"/>
          </a:xfrm>
          <a:prstGeom prst="bentConnector2">
            <a:avLst/>
          </a:prstGeom>
          <a:ln w="12700" cap="flat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35303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7EE4E-7766-9281-B9C0-DCF0CC58B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8615B9-0C88-862B-2F21-7E0531E595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217" y="1102848"/>
            <a:ext cx="5329184" cy="5199557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/>
              <a:t>Simulation Architecture</a:t>
            </a:r>
          </a:p>
          <a:p>
            <a:r>
              <a:rPr lang="en-US" i="1" dirty="0"/>
              <a:t>Environment Server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dirty="0"/>
              <a:t>Spacecraft agent orbit data propagator (</a:t>
            </a:r>
            <a:r>
              <a:rPr lang="en-US" dirty="0" err="1"/>
              <a:t>orbitPy</a:t>
            </a:r>
            <a:r>
              <a:rPr lang="en-US" dirty="0"/>
              <a:t>)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dirty="0"/>
              <a:t>Agent state request handler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dirty="0"/>
              <a:t>Agent eclipse broadcast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dirty="0"/>
              <a:t>Simulation start/end broadcast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dirty="0"/>
              <a:t>Measurement request handler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dirty="0"/>
              <a:t>Earth simulation module</a:t>
            </a:r>
          </a:p>
          <a:p>
            <a:r>
              <a:rPr lang="en-US" i="1" dirty="0"/>
              <a:t>Agent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dirty="0"/>
              <a:t>Environment broadcast handler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dirty="0"/>
              <a:t>Environment request submitter</a:t>
            </a:r>
          </a:p>
          <a:p>
            <a:pPr marL="750888" lvl="1" indent="-457200">
              <a:buFont typeface="Wingdings" pitchFamily="2" charset="2"/>
              <a:buChar char="ü"/>
            </a:pPr>
            <a:r>
              <a:rPr lang="en-US" dirty="0"/>
              <a:t>State request</a:t>
            </a:r>
          </a:p>
          <a:p>
            <a:pPr marL="750888" lvl="1" indent="-457200">
              <a:buFont typeface="Wingdings" pitchFamily="2" charset="2"/>
              <a:buChar char="ü"/>
            </a:pPr>
            <a:r>
              <a:rPr lang="en-US" dirty="0"/>
              <a:t>Eclipse request</a:t>
            </a:r>
          </a:p>
          <a:p>
            <a:pPr marL="750888" lvl="1" indent="-457200">
              <a:buFont typeface="Wingdings" pitchFamily="2" charset="2"/>
              <a:buChar char="ü"/>
            </a:pPr>
            <a:r>
              <a:rPr lang="en-US" dirty="0"/>
              <a:t>Ground station access request</a:t>
            </a:r>
          </a:p>
          <a:p>
            <a:pPr marL="750888" lvl="1" indent="-457200">
              <a:buFont typeface="Wingdings" pitchFamily="2" charset="2"/>
              <a:buChar char="q"/>
            </a:pPr>
            <a:r>
              <a:rPr lang="en-US" dirty="0"/>
              <a:t>Ground point access request</a:t>
            </a:r>
          </a:p>
          <a:p>
            <a:pPr marL="750888" lvl="1" indent="-457200">
              <a:buFont typeface="Wingdings" pitchFamily="2" charset="2"/>
              <a:buChar char="q"/>
            </a:pPr>
            <a:r>
              <a:rPr lang="en-US" dirty="0"/>
              <a:t>Ground point measurement request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dirty="0"/>
              <a:t>Agent-to-agent request handler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dirty="0"/>
              <a:t>Agent-to-agent response handler</a:t>
            </a:r>
            <a:endParaRPr lang="en-US" b="1" dirty="0">
              <a:hlinkClick r:id="rId2"/>
            </a:endParaRPr>
          </a:p>
          <a:p>
            <a:r>
              <a:rPr lang="en-US" b="1" dirty="0">
                <a:hlinkClick r:id="rId2"/>
              </a:rPr>
              <a:t>Github</a:t>
            </a:r>
            <a:r>
              <a:rPr lang="en-US" b="1" dirty="0"/>
              <a:t> </a:t>
            </a:r>
            <a:r>
              <a:rPr lang="en-US" dirty="0"/>
              <a:t>(private repo for now)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AFCA7D-324B-1BF1-F40A-7FACD902E2EA}"/>
              </a:ext>
            </a:extLst>
          </p:cNvPr>
          <p:cNvSpPr txBox="1"/>
          <p:nvPr/>
        </p:nvSpPr>
        <p:spPr>
          <a:xfrm>
            <a:off x="5785375" y="1102848"/>
            <a:ext cx="6140408" cy="5401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b="1" dirty="0"/>
              <a:t>Modules</a:t>
            </a:r>
          </a:p>
          <a:p>
            <a:r>
              <a:rPr lang="en-US" sz="1500" i="1" dirty="0"/>
              <a:t>Engineering Module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sz="1500" dirty="0"/>
              <a:t>Define system architecture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sz="1500" dirty="0"/>
              <a:t>Platform Simulator</a:t>
            </a:r>
          </a:p>
          <a:p>
            <a:pPr marL="914400" lvl="1" indent="-457200">
              <a:buFont typeface="Wingdings" pitchFamily="2" charset="2"/>
              <a:buChar char="ü"/>
            </a:pPr>
            <a:r>
              <a:rPr lang="en-US" sz="1500" dirty="0"/>
              <a:t>Power Tracking</a:t>
            </a:r>
          </a:p>
          <a:p>
            <a:pPr marL="914400" lvl="1" indent="-457200">
              <a:buFont typeface="Wingdings" pitchFamily="2" charset="2"/>
              <a:buChar char="q"/>
            </a:pPr>
            <a:r>
              <a:rPr lang="en-US" sz="1500" dirty="0"/>
              <a:t>Data Tracking</a:t>
            </a:r>
          </a:p>
          <a:p>
            <a:pPr marL="914400" lvl="1" indent="-457200">
              <a:buFont typeface="Wingdings" pitchFamily="2" charset="2"/>
              <a:buChar char="q"/>
            </a:pPr>
            <a:r>
              <a:rPr lang="en-US" sz="1500" dirty="0"/>
              <a:t>Shutdown if critical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sz="1500" dirty="0"/>
              <a:t>Network Simulator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sz="1500" dirty="0"/>
              <a:t>Instrument Simulator</a:t>
            </a:r>
          </a:p>
          <a:p>
            <a:pPr marL="914400" lvl="1" indent="-457200">
              <a:buFont typeface="Wingdings" pitchFamily="2" charset="2"/>
              <a:buChar char="ü"/>
            </a:pPr>
            <a:r>
              <a:rPr lang="en-US" sz="1500" dirty="0"/>
              <a:t>Develop tool (</a:t>
            </a:r>
            <a:r>
              <a:rPr lang="en-US" sz="1500" dirty="0" err="1"/>
              <a:t>instruPy</a:t>
            </a:r>
            <a:r>
              <a:rPr lang="en-US" sz="1500" dirty="0"/>
              <a:t>)</a:t>
            </a:r>
          </a:p>
          <a:p>
            <a:pPr marL="914400" lvl="1" indent="-457200">
              <a:buFont typeface="Wingdings" pitchFamily="2" charset="2"/>
              <a:buChar char="q"/>
            </a:pPr>
            <a:r>
              <a:rPr lang="en-US" sz="1500" dirty="0"/>
              <a:t>Implement tool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sz="1500" dirty="0"/>
              <a:t>Operations Planner</a:t>
            </a:r>
          </a:p>
          <a:p>
            <a:pPr marL="914400" lvl="1" indent="-457200">
              <a:buFont typeface="Wingdings" pitchFamily="2" charset="2"/>
              <a:buChar char="ü"/>
            </a:pPr>
            <a:r>
              <a:rPr lang="en-US" sz="1500" dirty="0"/>
              <a:t>Develop rules</a:t>
            </a:r>
          </a:p>
          <a:p>
            <a:pPr marL="914400" lvl="1" indent="-457200">
              <a:buFont typeface="Wingdings" pitchFamily="2" charset="2"/>
              <a:buChar char="q"/>
            </a:pPr>
            <a:r>
              <a:rPr lang="en-US" sz="1500" dirty="0"/>
              <a:t>Implement rules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sz="1500" dirty="0"/>
              <a:t>Knowledge-base and Predictive models</a:t>
            </a:r>
          </a:p>
          <a:p>
            <a:pPr marL="914400" lvl="1" indent="-457200">
              <a:buFont typeface="Wingdings" pitchFamily="2" charset="2"/>
              <a:buChar char="ü"/>
            </a:pPr>
            <a:r>
              <a:rPr lang="en-US" sz="1500" dirty="0"/>
              <a:t>Develop rules</a:t>
            </a:r>
          </a:p>
          <a:p>
            <a:pPr marL="914400" lvl="1" indent="-457200">
              <a:buFont typeface="Wingdings" pitchFamily="2" charset="2"/>
              <a:buChar char="q"/>
            </a:pPr>
            <a:r>
              <a:rPr lang="en-US" sz="1500" dirty="0"/>
              <a:t>Implement Rules</a:t>
            </a:r>
          </a:p>
          <a:p>
            <a:r>
              <a:rPr lang="en-US" sz="1500" i="1" dirty="0"/>
              <a:t>Scheduling Module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500" dirty="0"/>
              <a:t>Define system architecture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500" dirty="0"/>
              <a:t>Begin development</a:t>
            </a:r>
          </a:p>
          <a:p>
            <a:r>
              <a:rPr lang="en-US" sz="1500" i="1" dirty="0"/>
              <a:t>Science Module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500" dirty="0"/>
              <a:t>Define system architecture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500" dirty="0"/>
              <a:t>Begin development</a:t>
            </a:r>
          </a:p>
        </p:txBody>
      </p:sp>
    </p:spTree>
    <p:extLst>
      <p:ext uri="{BB962C8B-B14F-4D97-AF65-F5344CB8AC3E}">
        <p14:creationId xmlns:p14="http://schemas.microsoft.com/office/powerpoint/2010/main" val="20485570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6492E-FA99-ED42-1D16-8BE457714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BC4833-4639-04B6-12C3-B1DFEC1D1F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8156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0C36F-9B0B-DE40-BA72-82177E7F6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84BAC3-0D53-FB49-93BF-113D72763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WJ, Blackwell, Braun, S, </a:t>
            </a:r>
            <a:r>
              <a:rPr lang="en-US" dirty="0" err="1"/>
              <a:t>Bennartz</a:t>
            </a:r>
            <a:r>
              <a:rPr lang="en-US" dirty="0"/>
              <a:t>, R, et al. An overview of the TROPICS NASA Earth Venture Mission. </a:t>
            </a:r>
            <a:r>
              <a:rPr lang="en-US" i="1" dirty="0"/>
              <a:t>Q J R </a:t>
            </a:r>
            <a:r>
              <a:rPr lang="en-US" i="1" dirty="0" err="1"/>
              <a:t>Meteorol</a:t>
            </a:r>
            <a:r>
              <a:rPr lang="en-US" i="1" dirty="0"/>
              <a:t> Soc</a:t>
            </a:r>
            <a:r>
              <a:rPr lang="en-US" dirty="0"/>
              <a:t>. 2018; 144 ( Suppl. 1): 16– 26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M. P. </a:t>
            </a:r>
            <a:r>
              <a:rPr lang="en-US" dirty="0" err="1"/>
              <a:t>Clarizia</a:t>
            </a:r>
            <a:r>
              <a:rPr lang="en-US" dirty="0"/>
              <a:t> and C. S. </a:t>
            </a:r>
            <a:r>
              <a:rPr lang="en-US" dirty="0" err="1"/>
              <a:t>Ruf</a:t>
            </a:r>
            <a:r>
              <a:rPr lang="en-US" dirty="0"/>
              <a:t>, "Wind Speed Retrieval Algorithm for the Cyclone Global Navigation Satellite System (CYGNSS) Mission," in </a:t>
            </a:r>
            <a:r>
              <a:rPr lang="en-US" i="1" dirty="0"/>
              <a:t>IEEE Transactions on Geoscience and Remote Sensing</a:t>
            </a:r>
            <a:r>
              <a:rPr lang="en-US" dirty="0"/>
              <a:t>, vol. 54, no. 8, pp. 4419-4432, Aug. 2016, </a:t>
            </a:r>
            <a:r>
              <a:rPr lang="en-US" dirty="0" err="1"/>
              <a:t>doi</a:t>
            </a:r>
            <a:r>
              <a:rPr lang="en-US" dirty="0"/>
              <a:t>: 10.1109/TGRS.2016.2541343.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Marinan</a:t>
            </a:r>
            <a:r>
              <a:rPr lang="en-US" dirty="0"/>
              <a:t>, A., </a:t>
            </a:r>
            <a:r>
              <a:rPr lang="en-US" dirty="0" err="1"/>
              <a:t>Cahoy</a:t>
            </a:r>
            <a:r>
              <a:rPr lang="en-US" dirty="0"/>
              <a:t>, K. L., Byrne, J., Cordeiro, T., Decker, Z., Marlow, W., ... &amp; </a:t>
            </a:r>
            <a:r>
              <a:rPr lang="en-US" dirty="0" err="1"/>
              <a:t>Osaretin</a:t>
            </a:r>
            <a:r>
              <a:rPr lang="en-US" dirty="0"/>
              <a:t>, I. (2015). Automated Resource-Constrained Science Planning for the </a:t>
            </a:r>
            <a:r>
              <a:rPr lang="en-US" dirty="0" err="1"/>
              <a:t>MiRaTA</a:t>
            </a:r>
            <a:r>
              <a:rPr lang="en-US" dirty="0"/>
              <a:t> Mission.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W. J. W. J. Wolfe and S. E. S. E. Sorensen, “Three Scheduling Algorithms Applied to the Earth Observing Systems Domain,” Manage. Sci., pp. 148–166, 2000.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Duncan, Eddy, and </a:t>
            </a:r>
            <a:r>
              <a:rPr lang="en-US" dirty="0" err="1"/>
              <a:t>Kochenderfer</a:t>
            </a:r>
            <a:r>
              <a:rPr lang="en-US" dirty="0"/>
              <a:t>, Mykel. “Markov Decision Processes For Multi-Objective Satellite Task Planning”,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Cidoncha</a:t>
            </a:r>
            <a:r>
              <a:rPr lang="en-US" dirty="0"/>
              <a:t>, X. G., and Selva, D., “Agent-based simulation framework and consensus algorithm for observing systems </a:t>
            </a:r>
            <a:r>
              <a:rPr lang="en-US" dirty="0" err="1"/>
              <a:t>withadaptive</a:t>
            </a:r>
            <a:r>
              <a:rPr lang="en-US" dirty="0"/>
              <a:t> </a:t>
            </a:r>
            <a:r>
              <a:rPr lang="en-US" dirty="0" err="1"/>
              <a:t>modularity,”Syst</a:t>
            </a:r>
            <a:r>
              <a:rPr lang="en-US" dirty="0"/>
              <a:t>. Eng., Vol. 21, no. 5, 2018, pp. 432–545.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Nag, Sreeja, et al. "Autonomous scheduling of agile spacecraft constellations with delay tolerant networking for reactive imaging." (2019).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H. Wang, X. Li, and Y. Liu, “Summary of intelligent algorithms in planning &amp; amp; scheduling of Earth observation satellite,” in IEEE International Conference on Intelligent Computing and Intelligent Systems, 2010, pp. 480–483.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Kennedy, Andrew K., and Kerri L. </a:t>
            </a:r>
            <a:r>
              <a:rPr lang="en-US" dirty="0" err="1"/>
              <a:t>Cahoy</a:t>
            </a:r>
            <a:r>
              <a:rPr lang="en-US" dirty="0"/>
              <a:t>. "Performance analysis of algorithms for coordination of earth observation by </a:t>
            </a:r>
            <a:r>
              <a:rPr lang="en-US" dirty="0" err="1"/>
              <a:t>cubesat</a:t>
            </a:r>
            <a:r>
              <a:rPr lang="en-US" dirty="0"/>
              <a:t> constellations." Journal of Aerospace Information Systems 14.8 (2017): 451-471.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Li, G. 2020. </a:t>
            </a:r>
            <a:r>
              <a:rPr lang="en-US" i="1" dirty="0"/>
              <a:t>Online scheduling of distributed Earth observation satellite system under rigid communication constraints. </a:t>
            </a:r>
            <a:r>
              <a:rPr lang="en-US" dirty="0"/>
              <a:t>Advances in Space Research. 65 (11), 2475-2496.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Gallud,X.,andSelva,D.,“Agent-basedsimulationframeworkandconsensusalgorithmforobservingsystemswithadaptive modularity,” </a:t>
            </a:r>
            <a:r>
              <a:rPr lang="en-US" i="1" dirty="0"/>
              <a:t>Syst. Eng.</a:t>
            </a:r>
            <a:r>
              <a:rPr lang="en-US" dirty="0"/>
              <a:t>, 2018, pp. 432, 454.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S. Nag </a:t>
            </a:r>
            <a:r>
              <a:rPr lang="en-US" i="1" dirty="0"/>
              <a:t>et al</a:t>
            </a:r>
            <a:r>
              <a:rPr lang="en-US" dirty="0"/>
              <a:t>., "D-SHIELD: DISTRIBUTED SPACECRAFT WITH HEURISTIC INTELLIGENCE TO ENABLE LOGISTICAL DECISIONS," </a:t>
            </a:r>
            <a:r>
              <a:rPr lang="en-US" i="1" dirty="0"/>
              <a:t>IGARSS 2020 - 2020 IEEE International Geoscience and Remote Sensing Symposium</a:t>
            </a:r>
            <a:r>
              <a:rPr lang="en-US" dirty="0"/>
              <a:t>, 2020, pp. 3841-3844, </a:t>
            </a:r>
            <a:r>
              <a:rPr lang="en-US" dirty="0" err="1"/>
              <a:t>doi</a:t>
            </a:r>
            <a:r>
              <a:rPr lang="en-US" dirty="0"/>
              <a:t>: 10.1109/IGARSS39084.2020.9323248.</a:t>
            </a:r>
          </a:p>
        </p:txBody>
      </p:sp>
    </p:spTree>
    <p:extLst>
      <p:ext uri="{BB962C8B-B14F-4D97-AF65-F5344CB8AC3E}">
        <p14:creationId xmlns:p14="http://schemas.microsoft.com/office/powerpoint/2010/main" val="1044845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92"/>
    </mc:Choice>
    <mc:Fallback xmlns="">
      <p:transition spd="slow" advTm="2092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362B4-A4C4-5348-8A96-3700CD661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 Slides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672294-6D76-3047-BC5B-F02A9BD150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865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02E8D-FA6E-DD36-B82F-E9798EFAC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Decentralized Multiagent Simulation (DMAS)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5852B-16DC-2FB2-56D5-351FFCF583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216" y="1102848"/>
            <a:ext cx="6429678" cy="5199557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/>
              <a:t>Environment Server</a:t>
            </a:r>
          </a:p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dirty="0"/>
              <a:t>Simulate State of the Earth</a:t>
            </a:r>
          </a:p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dirty="0"/>
              <a:t>Respond to information requests from Agents</a:t>
            </a:r>
          </a:p>
          <a:p>
            <a:pPr marL="573088" lvl="1" indent="-279400"/>
            <a:r>
              <a:rPr lang="en-US" dirty="0"/>
              <a:t>Agent position, velocity, eclipse state</a:t>
            </a:r>
          </a:p>
          <a:p>
            <a:pPr marL="573088" lvl="1" indent="-279400"/>
            <a:r>
              <a:rPr lang="en-US" dirty="0"/>
              <a:t>Current agents, ground points, or ground stations being accessed by Agents</a:t>
            </a:r>
          </a:p>
          <a:p>
            <a:pPr marL="573088" lvl="1" indent="-279400"/>
            <a:r>
              <a:rPr lang="en-US" dirty="0"/>
              <a:t>Measurement Information</a:t>
            </a:r>
          </a:p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dirty="0"/>
              <a:t>Broadcast Environment Events to all Agents</a:t>
            </a:r>
          </a:p>
          <a:p>
            <a:pPr marL="573088" lvl="1" indent="-279400"/>
            <a:r>
              <a:rPr lang="en-US" dirty="0"/>
              <a:t>Simulation Start/End</a:t>
            </a:r>
          </a:p>
          <a:p>
            <a:pPr marL="573088" lvl="1" indent="-279400"/>
            <a:r>
              <a:rPr lang="en-US" dirty="0"/>
              <a:t>Agent enters/exits eclipse</a:t>
            </a:r>
          </a:p>
          <a:p>
            <a:pPr marL="573088" lvl="1" indent="-279400"/>
            <a:r>
              <a:rPr lang="en-US" dirty="0"/>
              <a:t>Simulation clock (optional)</a:t>
            </a:r>
          </a:p>
          <a:p>
            <a:pPr marL="750888" lvl="1" indent="-457200"/>
            <a:endParaRPr lang="en-US" dirty="0"/>
          </a:p>
          <a:p>
            <a:r>
              <a:rPr lang="en-US" b="1" dirty="0"/>
              <a:t>Agent Client</a:t>
            </a:r>
          </a:p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dirty="0"/>
              <a:t>Track and affect internal state</a:t>
            </a:r>
          </a:p>
          <a:p>
            <a:pPr marL="573088" lvl="1" indent="-279400"/>
            <a:r>
              <a:rPr lang="en-US" dirty="0"/>
              <a:t>Power and data usage, generation, and storage</a:t>
            </a:r>
          </a:p>
          <a:p>
            <a:pPr marL="573088" lvl="1" indent="-279400"/>
            <a:r>
              <a:rPr lang="en-US" dirty="0"/>
              <a:t>Actuating components on or off</a:t>
            </a:r>
          </a:p>
          <a:p>
            <a:pPr marL="573088" lvl="1" indent="-279400"/>
            <a:r>
              <a:rPr lang="en-US" dirty="0"/>
              <a:t>Performing Maneuvers</a:t>
            </a:r>
          </a:p>
          <a:p>
            <a:pPr marL="573088" lvl="1" indent="-279400"/>
            <a:r>
              <a:rPr lang="en-US" dirty="0"/>
              <a:t>Charging Batteries </a:t>
            </a:r>
          </a:p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dirty="0"/>
              <a:t>Communicate with other agents</a:t>
            </a:r>
          </a:p>
          <a:p>
            <a:pPr marL="525463" lvl="1"/>
            <a:r>
              <a:rPr lang="en-US" dirty="0"/>
              <a:t>Measurement or Information Task Requests</a:t>
            </a:r>
          </a:p>
          <a:p>
            <a:pPr marL="525463" lvl="1"/>
            <a:r>
              <a:rPr lang="en-US" dirty="0"/>
              <a:t>Measurement or Planner Results</a:t>
            </a:r>
          </a:p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dirty="0"/>
              <a:t>Affect Environment</a:t>
            </a:r>
          </a:p>
          <a:p>
            <a:pPr marL="525463" lvl="1"/>
            <a:r>
              <a:rPr lang="en-US" dirty="0"/>
              <a:t>Communicating maneuvers to Environment</a:t>
            </a:r>
          </a:p>
          <a:p>
            <a:pPr marL="525463" lvl="1"/>
            <a:endParaRPr lang="en-US" dirty="0"/>
          </a:p>
        </p:txBody>
      </p:sp>
      <p:sp>
        <p:nvSpPr>
          <p:cNvPr id="4" name="Can 3">
            <a:extLst>
              <a:ext uri="{FF2B5EF4-FFF2-40B4-BE49-F238E27FC236}">
                <a16:creationId xmlns:a16="http://schemas.microsoft.com/office/drawing/2014/main" id="{09147887-CBA1-FD93-A323-72EA60E02337}"/>
              </a:ext>
            </a:extLst>
          </p:cNvPr>
          <p:cNvSpPr/>
          <p:nvPr/>
        </p:nvSpPr>
        <p:spPr>
          <a:xfrm>
            <a:off x="8469362" y="4770954"/>
            <a:ext cx="1560887" cy="861982"/>
          </a:xfrm>
          <a:prstGeom prst="can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Environment</a:t>
            </a:r>
          </a:p>
          <a:p>
            <a:pPr algn="ctr"/>
            <a:r>
              <a:rPr lang="en-US" sz="1200" i="1" dirty="0"/>
              <a:t>Server</a:t>
            </a:r>
            <a:endParaRPr lang="en-US" sz="1600" i="1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0B2B3A4-3ABE-F2E4-D6ED-142703F93F5B}"/>
              </a:ext>
            </a:extLst>
          </p:cNvPr>
          <p:cNvSpPr/>
          <p:nvPr/>
        </p:nvSpPr>
        <p:spPr>
          <a:xfrm>
            <a:off x="10390380" y="3213392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3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8A82063-A673-F153-45EA-F3E2699EA8AA}"/>
              </a:ext>
            </a:extLst>
          </p:cNvPr>
          <p:cNvSpPr/>
          <p:nvPr/>
        </p:nvSpPr>
        <p:spPr>
          <a:xfrm>
            <a:off x="7108441" y="3213392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1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80F7DC3-6714-47CA-4239-6772C9ADB7C6}"/>
              </a:ext>
            </a:extLst>
          </p:cNvPr>
          <p:cNvSpPr/>
          <p:nvPr/>
        </p:nvSpPr>
        <p:spPr>
          <a:xfrm>
            <a:off x="8708155" y="1731546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2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5AC8606-B9D1-0407-0013-68B034C6B812}"/>
              </a:ext>
            </a:extLst>
          </p:cNvPr>
          <p:cNvCxnSpPr>
            <a:cxnSpLocks/>
            <a:stCxn id="7" idx="0"/>
            <a:endCxn id="8" idx="1"/>
          </p:cNvCxnSpPr>
          <p:nvPr/>
        </p:nvCxnSpPr>
        <p:spPr>
          <a:xfrm flipV="1">
            <a:off x="7650092" y="2046053"/>
            <a:ext cx="1058063" cy="1167339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7B24EE7-1F1F-B6CF-C3D8-75F1D12EC69C}"/>
              </a:ext>
            </a:extLst>
          </p:cNvPr>
          <p:cNvCxnSpPr>
            <a:cxnSpLocks/>
            <a:stCxn id="7" idx="3"/>
            <a:endCxn id="5" idx="1"/>
          </p:cNvCxnSpPr>
          <p:nvPr/>
        </p:nvCxnSpPr>
        <p:spPr>
          <a:xfrm>
            <a:off x="8191743" y="3527899"/>
            <a:ext cx="2198637" cy="0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993F23B-5D3C-D8D0-1B29-EA4B9860D6B2}"/>
              </a:ext>
            </a:extLst>
          </p:cNvPr>
          <p:cNvCxnSpPr>
            <a:cxnSpLocks/>
            <a:stCxn id="8" idx="3"/>
            <a:endCxn id="5" idx="0"/>
          </p:cNvCxnSpPr>
          <p:nvPr/>
        </p:nvCxnSpPr>
        <p:spPr>
          <a:xfrm>
            <a:off x="9791457" y="2046053"/>
            <a:ext cx="1140574" cy="1167339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D82FE65-F168-9830-677A-E74A09240BC2}"/>
              </a:ext>
            </a:extLst>
          </p:cNvPr>
          <p:cNvCxnSpPr>
            <a:cxnSpLocks/>
            <a:stCxn id="4" idx="1"/>
            <a:endCxn id="8" idx="2"/>
          </p:cNvCxnSpPr>
          <p:nvPr/>
        </p:nvCxnSpPr>
        <p:spPr>
          <a:xfrm flipV="1">
            <a:off x="9249806" y="2360560"/>
            <a:ext cx="0" cy="2410394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95EDBDB-FF28-CE82-64AF-78C52A6B54F4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9662354" y="3842406"/>
            <a:ext cx="1269677" cy="928548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7612F50-EDBC-AE10-A4AF-88161EFBACBE}"/>
              </a:ext>
            </a:extLst>
          </p:cNvPr>
          <p:cNvCxnSpPr>
            <a:cxnSpLocks/>
            <a:endCxn id="7" idx="2"/>
          </p:cNvCxnSpPr>
          <p:nvPr/>
        </p:nvCxnSpPr>
        <p:spPr>
          <a:xfrm flipH="1" flipV="1">
            <a:off x="7650092" y="3842406"/>
            <a:ext cx="1140574" cy="928548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A7E1B98A-1DFB-0FB5-BCBF-072AB1612001}"/>
              </a:ext>
            </a:extLst>
          </p:cNvPr>
          <p:cNvSpPr txBox="1"/>
          <p:nvPr/>
        </p:nvSpPr>
        <p:spPr>
          <a:xfrm>
            <a:off x="9203213" y="3733247"/>
            <a:ext cx="126967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Agent to Environment: 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Sense agent state, perform measurement</a:t>
            </a:r>
          </a:p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Environment to all Agents: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B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roadcasts simulation events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75CE278-0FA7-D1E9-8141-9729A70B72DE}"/>
              </a:ext>
            </a:extLst>
          </p:cNvPr>
          <p:cNvSpPr txBox="1"/>
          <p:nvPr/>
        </p:nvSpPr>
        <p:spPr>
          <a:xfrm>
            <a:off x="10307870" y="2275638"/>
            <a:ext cx="142596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Agent to Agent: 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Task requests, Information requests, planner results, measurement results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A0CE8E-D22D-EB28-55FB-BAED005C7ECB}"/>
              </a:ext>
            </a:extLst>
          </p:cNvPr>
          <p:cNvSpPr txBox="1"/>
          <p:nvPr/>
        </p:nvSpPr>
        <p:spPr>
          <a:xfrm>
            <a:off x="7951980" y="5767787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DMAS Simulation Framework</a:t>
            </a:r>
          </a:p>
        </p:txBody>
      </p:sp>
    </p:spTree>
    <p:extLst>
      <p:ext uri="{BB962C8B-B14F-4D97-AF65-F5344CB8AC3E}">
        <p14:creationId xmlns:p14="http://schemas.microsoft.com/office/powerpoint/2010/main" val="14824145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Framework</a:t>
            </a:r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508470" y="1182313"/>
            <a:ext cx="5230134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700604" y="2299685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612733" y="4840898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508468" y="1920813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508468" y="2719471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508468" y="4423691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508468" y="522234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355393" y="392767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4774299" y="2750332"/>
            <a:ext cx="1307237" cy="307489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4780548" y="4346083"/>
            <a:ext cx="1307237" cy="307487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i="1" dirty="0">
                <a:solidFill>
                  <a:sysClr val="windowText" lastClr="000000"/>
                </a:solidFill>
              </a:rPr>
              <a:t>Science Scheduler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590653" y="2901859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586436" y="2123131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558064" y="1771401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582970" y="5403999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594871" y="2928323"/>
            <a:ext cx="92549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position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eclipse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measurement observation metrics req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572421" y="3891533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564791" y="5453305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877233" y="290259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584702" y="4605341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877233" y="4605341"/>
            <a:ext cx="884690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868799" y="541035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EA6192-3CFB-C3DC-62C3-6BCFE4147647}"/>
              </a:ext>
            </a:extLst>
          </p:cNvPr>
          <p:cNvCxnSpPr>
            <a:cxnSpLocks/>
          </p:cNvCxnSpPr>
          <p:nvPr/>
        </p:nvCxnSpPr>
        <p:spPr>
          <a:xfrm flipH="1">
            <a:off x="3134152" y="4433056"/>
            <a:ext cx="1655734" cy="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122252" y="4591780"/>
            <a:ext cx="1652047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052D43F-4088-DC0F-95EF-F134120D8FB6}"/>
              </a:ext>
            </a:extLst>
          </p:cNvPr>
          <p:cNvCxnSpPr>
            <a:cxnSpLocks/>
          </p:cNvCxnSpPr>
          <p:nvPr/>
        </p:nvCxnSpPr>
        <p:spPr>
          <a:xfrm flipV="1">
            <a:off x="5474511" y="3057821"/>
            <a:ext cx="0" cy="1288262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7A95947-F6FE-37CA-E02B-B0F9DFACB9A8}"/>
              </a:ext>
            </a:extLst>
          </p:cNvPr>
          <p:cNvCxnSpPr>
            <a:cxnSpLocks/>
          </p:cNvCxnSpPr>
          <p:nvPr/>
        </p:nvCxnSpPr>
        <p:spPr>
          <a:xfrm>
            <a:off x="5323322" y="3057821"/>
            <a:ext cx="0" cy="1288262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398443" y="168039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335484" y="167983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877233" y="1873271"/>
            <a:ext cx="521210" cy="229931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537470" y="187270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2933267" y="206558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275116" y="135099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Maintenance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537470" y="157684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2903146" y="204198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376509" y="2399638"/>
            <a:ext cx="12846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34FF55D-0413-80EB-E5E3-6C100C51BDC1}"/>
              </a:ext>
            </a:extLst>
          </p:cNvPr>
          <p:cNvSpPr txBox="1"/>
          <p:nvPr/>
        </p:nvSpPr>
        <p:spPr>
          <a:xfrm>
            <a:off x="3387271" y="4126309"/>
            <a:ext cx="1474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0180917-7F8D-9D6D-41FC-6333D62BEFD1}"/>
              </a:ext>
            </a:extLst>
          </p:cNvPr>
          <p:cNvSpPr txBox="1"/>
          <p:nvPr/>
        </p:nvSpPr>
        <p:spPr>
          <a:xfrm>
            <a:off x="3386349" y="4608700"/>
            <a:ext cx="122059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-Scheduled Measurement Measurements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92A8F5A-DD95-6C58-AFDA-689A07A09931}"/>
              </a:ext>
            </a:extLst>
          </p:cNvPr>
          <p:cNvSpPr txBox="1"/>
          <p:nvPr/>
        </p:nvSpPr>
        <p:spPr>
          <a:xfrm>
            <a:off x="4146838" y="3353539"/>
            <a:ext cx="1176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measurements’ estimated Science Benefit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08A08C4F-0ED5-606C-7B63-4BC65482EA87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3132204" y="2904077"/>
            <a:ext cx="1642095" cy="5648"/>
          </a:xfrm>
          <a:prstGeom prst="straightConnector1">
            <a:avLst/>
          </a:prstGeom>
          <a:ln w="19050">
            <a:solidFill>
              <a:schemeClr val="accent1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6A6F83B4-89B2-38FE-DDC4-342DEDFDBBD5}"/>
              </a:ext>
            </a:extLst>
          </p:cNvPr>
          <p:cNvSpPr txBox="1"/>
          <p:nvPr/>
        </p:nvSpPr>
        <p:spPr>
          <a:xfrm>
            <a:off x="5427917" y="3357723"/>
            <a:ext cx="13260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measurements’ estimated observation metrics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F3B63DB3-8E0E-86CF-0187-BCEE573EBA0E}"/>
              </a:ext>
            </a:extLst>
          </p:cNvPr>
          <p:cNvCxnSpPr>
            <a:cxnSpLocks/>
          </p:cNvCxnSpPr>
          <p:nvPr/>
        </p:nvCxnSpPr>
        <p:spPr>
          <a:xfrm flipV="1">
            <a:off x="7553992" y="966077"/>
            <a:ext cx="0" cy="5510438"/>
          </a:xfrm>
          <a:prstGeom prst="line">
            <a:avLst/>
          </a:prstGeom>
          <a:ln w="28575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9" name="Group 88">
            <a:extLst>
              <a:ext uri="{FF2B5EF4-FFF2-40B4-BE49-F238E27FC236}">
                <a16:creationId xmlns:a16="http://schemas.microsoft.com/office/drawing/2014/main" id="{CFE31CA1-8FAA-2B14-F52F-7C32B3D9AF79}"/>
              </a:ext>
            </a:extLst>
          </p:cNvPr>
          <p:cNvGrpSpPr/>
          <p:nvPr/>
        </p:nvGrpSpPr>
        <p:grpSpPr>
          <a:xfrm>
            <a:off x="8465474" y="3267848"/>
            <a:ext cx="3141824" cy="3041239"/>
            <a:chOff x="8492112" y="1550721"/>
            <a:chExt cx="3141824" cy="3041239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7E0D6F16-641B-ABE0-7A9B-972563514C87}"/>
                </a:ext>
              </a:extLst>
            </p:cNvPr>
            <p:cNvSpPr/>
            <p:nvPr/>
          </p:nvSpPr>
          <p:spPr>
            <a:xfrm>
              <a:off x="8492112" y="1550721"/>
              <a:ext cx="3141824" cy="3041239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050" b="1" dirty="0">
                  <a:solidFill>
                    <a:sysClr val="windowText" lastClr="000000"/>
                  </a:solidFill>
                </a:rPr>
                <a:t>Nomenclature:</a:t>
              </a:r>
            </a:p>
            <a:p>
              <a:endParaRPr lang="en-US" sz="1050" b="1" dirty="0">
                <a:solidFill>
                  <a:sysClr val="windowText" lastClr="000000"/>
                </a:solidFill>
              </a:endParaRPr>
            </a:p>
            <a:p>
              <a:r>
                <a:rPr lang="en-US" sz="1050" dirty="0">
                  <a:solidFill>
                    <a:sysClr val="windowText" lastClr="000000"/>
                  </a:solidFill>
                </a:rPr>
                <a:t>Communications Port</a:t>
              </a: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  <a:p>
              <a:r>
                <a:rPr lang="en-US" sz="1050" dirty="0">
                  <a:solidFill>
                    <a:sysClr val="windowText" lastClr="000000"/>
                  </a:solidFill>
                </a:rPr>
                <a:t>Agent Module/Submodule</a:t>
              </a: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  <a:p>
              <a:r>
                <a:rPr lang="en-US" sz="1050" dirty="0">
                  <a:solidFill>
                    <a:sysClr val="windowText" lastClr="000000"/>
                  </a:solidFill>
                </a:rPr>
                <a:t>Process </a:t>
              </a: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  <a:p>
              <a:r>
                <a:rPr lang="en-US" sz="1050" dirty="0">
                  <a:solidFill>
                    <a:sysClr val="windowText" lastClr="000000"/>
                  </a:solidFill>
                </a:rPr>
                <a:t>Inter-process/module </a:t>
              </a:r>
            </a:p>
            <a:p>
              <a:r>
                <a:rPr lang="en-US" sz="1050" dirty="0">
                  <a:solidFill>
                    <a:sysClr val="windowText" lastClr="000000"/>
                  </a:solidFill>
                </a:rPr>
                <a:t>communication link</a:t>
              </a: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  <a:p>
              <a:r>
                <a:rPr lang="en-US" sz="1050" dirty="0">
                  <a:solidFill>
                    <a:sysClr val="windowText" lastClr="000000"/>
                  </a:solidFill>
                </a:rPr>
                <a:t>Inter-agent </a:t>
              </a:r>
            </a:p>
            <a:p>
              <a:r>
                <a:rPr lang="en-US" sz="1050" dirty="0">
                  <a:solidFill>
                    <a:sysClr val="windowText" lastClr="000000"/>
                  </a:solidFill>
                </a:rPr>
                <a:t>communication link</a:t>
              </a: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  <a:p>
              <a:r>
                <a:rPr lang="en-US" sz="1050" dirty="0">
                  <a:solidFill>
                    <a:sysClr val="windowText" lastClr="000000"/>
                  </a:solidFill>
                </a:rPr>
                <a:t>Process Sequence</a:t>
              </a: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  <a:p>
              <a:endParaRPr lang="en-US" sz="105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3F9D663-A7B1-6919-204B-4480F9C98C09}"/>
                </a:ext>
              </a:extLst>
            </p:cNvPr>
            <p:cNvSpPr/>
            <p:nvPr/>
          </p:nvSpPr>
          <p:spPr>
            <a:xfrm>
              <a:off x="10499147" y="1771977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i="1" dirty="0">
                  <a:solidFill>
                    <a:sysClr val="windowText" lastClr="000000"/>
                  </a:solidFill>
                </a:rPr>
                <a:t>SUB</a:t>
              </a:r>
            </a:p>
          </p:txBody>
        </p:sp>
        <p:sp>
          <p:nvSpPr>
            <p:cNvPr id="83" name="Rounded Rectangle 29">
              <a:extLst>
                <a:ext uri="{FF2B5EF4-FFF2-40B4-BE49-F238E27FC236}">
                  <a16:creationId xmlns:a16="http://schemas.microsoft.com/office/drawing/2014/main" id="{5D8A939B-5B86-22E5-3300-052745CD2F9D}"/>
                </a:ext>
              </a:extLst>
            </p:cNvPr>
            <p:cNvSpPr/>
            <p:nvPr/>
          </p:nvSpPr>
          <p:spPr>
            <a:xfrm>
              <a:off x="10333369" y="2353759"/>
              <a:ext cx="700320" cy="307489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200" i="1" dirty="0">
                  <a:solidFill>
                    <a:sysClr val="windowText" lastClr="000000"/>
                  </a:solidFill>
                </a:rPr>
                <a:t>Module</a:t>
              </a: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9847AEF2-08C8-7438-2119-674AC75DA3B0}"/>
                </a:ext>
              </a:extLst>
            </p:cNvPr>
            <p:cNvSpPr/>
            <p:nvPr/>
          </p:nvSpPr>
          <p:spPr>
            <a:xfrm>
              <a:off x="10114015" y="2799051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Sim Start/End</a:t>
              </a:r>
            </a:p>
          </p:txBody>
        </p: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6A6F5968-E3F7-9249-39F2-AFC1B6137D7D}"/>
                </a:ext>
              </a:extLst>
            </p:cNvPr>
            <p:cNvCxnSpPr>
              <a:cxnSpLocks/>
            </p:cNvCxnSpPr>
            <p:nvPr/>
          </p:nvCxnSpPr>
          <p:spPr>
            <a:xfrm>
              <a:off x="10341560" y="3516505"/>
              <a:ext cx="692129" cy="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3607A302-09DE-9E40-5FC5-C88230019334}"/>
              </a:ext>
            </a:extLst>
          </p:cNvPr>
          <p:cNvCxnSpPr>
            <a:cxnSpLocks/>
          </p:cNvCxnSpPr>
          <p:nvPr/>
        </p:nvCxnSpPr>
        <p:spPr>
          <a:xfrm>
            <a:off x="10314922" y="5658475"/>
            <a:ext cx="692129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B8D879BD-89B6-7EEB-312B-F73D48A4D8AC}"/>
              </a:ext>
            </a:extLst>
          </p:cNvPr>
          <p:cNvCxnSpPr>
            <a:cxnSpLocks/>
          </p:cNvCxnSpPr>
          <p:nvPr/>
        </p:nvCxnSpPr>
        <p:spPr>
          <a:xfrm>
            <a:off x="10314922" y="6057522"/>
            <a:ext cx="692129" cy="0"/>
          </a:xfrm>
          <a:prstGeom prst="straightConnector1">
            <a:avLst/>
          </a:prstGeom>
          <a:ln w="19050"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8EA55BD-4E70-DF9B-13EB-2AC660B125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770" t="-854" r="-233" b="-718"/>
          <a:stretch/>
        </p:blipFill>
        <p:spPr bwMode="auto">
          <a:xfrm>
            <a:off x="8388538" y="1034994"/>
            <a:ext cx="3301072" cy="1784032"/>
          </a:xfrm>
          <a:prstGeom prst="rect">
            <a:avLst/>
          </a:prstGeom>
          <a:noFill/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A174731-6786-6F6D-DC9D-FD8C2C6A0131}"/>
              </a:ext>
            </a:extLst>
          </p:cNvPr>
          <p:cNvSpPr txBox="1"/>
          <p:nvPr/>
        </p:nvSpPr>
        <p:spPr>
          <a:xfrm>
            <a:off x="8738561" y="2809206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Agent Framework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C2405D2-A033-AC54-5C54-3AC3C9EEF5F9}"/>
              </a:ext>
            </a:extLst>
          </p:cNvPr>
          <p:cNvSpPr txBox="1"/>
          <p:nvPr/>
        </p:nvSpPr>
        <p:spPr>
          <a:xfrm>
            <a:off x="2463479" y="6101554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DMAS Agent Framework</a:t>
            </a:r>
          </a:p>
        </p:txBody>
      </p:sp>
    </p:spTree>
    <p:extLst>
      <p:ext uri="{BB962C8B-B14F-4D97-AF65-F5344CB8AC3E}">
        <p14:creationId xmlns:p14="http://schemas.microsoft.com/office/powerpoint/2010/main" val="3488897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E4038-222B-4473-A12E-29A141090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Mission Concept: 3D-CHESS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9D0640-685F-4318-8CAC-0EA2C8ED8D26}"/>
              </a:ext>
            </a:extLst>
          </p:cNvPr>
          <p:cNvSpPr txBox="1"/>
          <p:nvPr/>
        </p:nvSpPr>
        <p:spPr>
          <a:xfrm>
            <a:off x="266217" y="1083479"/>
            <a:ext cx="6439706" cy="923330"/>
          </a:xfrm>
          <a:prstGeom prst="rect">
            <a:avLst/>
          </a:prstGeom>
          <a:solidFill>
            <a:schemeClr val="accent2">
              <a:lumMod val="10000"/>
              <a:lumOff val="9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1" dirty="0"/>
              <a:t>Goal</a:t>
            </a:r>
            <a:r>
              <a:rPr lang="en-US" dirty="0"/>
              <a:t>: provide </a:t>
            </a:r>
            <a:r>
              <a:rPr lang="en-US" b="1" dirty="0"/>
              <a:t>proof of concept </a:t>
            </a:r>
            <a:r>
              <a:rPr lang="en-US" dirty="0"/>
              <a:t>for a context-aware network of heterogeneous sensors, in the context of an inland water ecosystem monitoring mission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262EAC5-B8E3-4F4F-9B36-5780F4B757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19781" y="2342736"/>
            <a:ext cx="3759878" cy="32820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Content Placeholder 11">
            <a:extLst>
              <a:ext uri="{FF2B5EF4-FFF2-40B4-BE49-F238E27FC236}">
                <a16:creationId xmlns:a16="http://schemas.microsoft.com/office/drawing/2014/main" id="{31A0FBDB-FC9D-6827-C244-F2060C6247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641999" y="1854610"/>
            <a:ext cx="2127848" cy="20140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2E78B62-0A5C-F9F9-7FB8-7040780F5C9F}"/>
              </a:ext>
            </a:extLst>
          </p:cNvPr>
          <p:cNvSpPr txBox="1"/>
          <p:nvPr/>
        </p:nvSpPr>
        <p:spPr>
          <a:xfrm>
            <a:off x="5641999" y="3868705"/>
            <a:ext cx="21278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j-lt"/>
              </a:rPr>
              <a:t>1 – Default missions; data processing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C39291-F599-9256-496C-5DE21C95D2AD}"/>
              </a:ext>
            </a:extLst>
          </p:cNvPr>
          <p:cNvSpPr txBox="1"/>
          <p:nvPr/>
        </p:nvSpPr>
        <p:spPr>
          <a:xfrm>
            <a:off x="9185537" y="3868705"/>
            <a:ext cx="19756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j-lt"/>
              </a:rPr>
              <a:t>2 – Event detected; task request sent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BA2CB1-3440-DECD-3594-528AFB4BAC9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812" r="41027" b="12407"/>
          <a:stretch/>
        </p:blipFill>
        <p:spPr>
          <a:xfrm>
            <a:off x="9004331" y="1104202"/>
            <a:ext cx="2338059" cy="2769819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E1F5D00-C273-0024-D973-EBF024E1D84F}"/>
              </a:ext>
            </a:extLst>
          </p:cNvPr>
          <p:cNvCxnSpPr>
            <a:cxnSpLocks/>
          </p:cNvCxnSpPr>
          <p:nvPr/>
        </p:nvCxnSpPr>
        <p:spPr>
          <a:xfrm>
            <a:off x="4651939" y="2129919"/>
            <a:ext cx="0" cy="3717988"/>
          </a:xfrm>
          <a:prstGeom prst="straightConnector1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8">
            <a:extLst>
              <a:ext uri="{FF2B5EF4-FFF2-40B4-BE49-F238E27FC236}">
                <a16:creationId xmlns:a16="http://schemas.microsoft.com/office/drawing/2014/main" id="{7BD3DD8E-FE7C-618E-0CC1-4CC49D8F556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7340" b="62265"/>
          <a:stretch/>
        </p:blipFill>
        <p:spPr>
          <a:xfrm>
            <a:off x="5246511" y="4554702"/>
            <a:ext cx="2918824" cy="128251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D7903B8-C98D-1325-50F9-B88714E1757D}"/>
              </a:ext>
            </a:extLst>
          </p:cNvPr>
          <p:cNvSpPr txBox="1"/>
          <p:nvPr/>
        </p:nvSpPr>
        <p:spPr>
          <a:xfrm>
            <a:off x="5127350" y="5911092"/>
            <a:ext cx="31571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400" b="1">
                <a:latin typeface="+mj-lt"/>
              </a:defRPr>
            </a:lvl1pPr>
          </a:lstStyle>
          <a:p>
            <a:r>
              <a:rPr lang="en-US" sz="1600" b="0" dirty="0"/>
              <a:t>3 - Knowledge-based task filtering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6DB687-897C-D9F0-F950-3FA57260369A}"/>
              </a:ext>
            </a:extLst>
          </p:cNvPr>
          <p:cNvSpPr txBox="1"/>
          <p:nvPr/>
        </p:nvSpPr>
        <p:spPr>
          <a:xfrm>
            <a:off x="8902018" y="5811522"/>
            <a:ext cx="25426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400" b="1">
                <a:latin typeface="+mj-lt"/>
              </a:defRPr>
            </a:lvl1pPr>
          </a:lstStyle>
          <a:p>
            <a:r>
              <a:rPr lang="en-US" sz="1600" b="0" dirty="0"/>
              <a:t>4 – Decentralized planning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838ABEF-61A9-DD42-3C0B-8A8D2369861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36279" y="4540434"/>
            <a:ext cx="3274163" cy="12967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CB203B-CE47-8413-AD58-595BD4595C65}"/>
              </a:ext>
            </a:extLst>
          </p:cNvPr>
          <p:cNvSpPr txBox="1"/>
          <p:nvPr/>
        </p:nvSpPr>
        <p:spPr>
          <a:xfrm>
            <a:off x="1101895" y="5803468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Scenario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AF06FE-C954-6C90-495D-1EF65250AC9A}"/>
              </a:ext>
            </a:extLst>
          </p:cNvPr>
          <p:cNvSpPr txBox="1"/>
          <p:nvPr/>
        </p:nvSpPr>
        <p:spPr>
          <a:xfrm>
            <a:off x="7238454" y="6225660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Concept of Operations</a:t>
            </a:r>
          </a:p>
        </p:txBody>
      </p:sp>
    </p:spTree>
    <p:extLst>
      <p:ext uri="{BB962C8B-B14F-4D97-AF65-F5344CB8AC3E}">
        <p14:creationId xmlns:p14="http://schemas.microsoft.com/office/powerpoint/2010/main" val="3786387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F73E55-0C69-6A44-B1A4-4632F58DF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3132659"/>
            <a:ext cx="5396564" cy="2993506"/>
          </a:xfrm>
        </p:spPr>
        <p:txBody>
          <a:bodyPr>
            <a:normAutofit lnSpcReduction="10000"/>
          </a:bodyPr>
          <a:lstStyle/>
          <a:p>
            <a:r>
              <a:rPr lang="en-US" sz="2000" b="1" dirty="0"/>
              <a:t>Desired Dependencies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Temporal Constraints 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1600" dirty="0"/>
              <a:t>Cross-registration with other satellites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Urgency 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1600" dirty="0"/>
              <a:t>e.g., short-lived phenomena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Stakeholder Requirement Satisfaction</a:t>
            </a:r>
          </a:p>
          <a:p>
            <a:pPr marL="687388" lvl="1" indent="-230188">
              <a:buFont typeface="Arial" panose="020B0604020202020204" pitchFamily="34" charset="0"/>
              <a:buChar char="•"/>
            </a:pPr>
            <a:r>
              <a:rPr lang="en-US" sz="1600" dirty="0"/>
              <a:t>Spatial Resolution, Measurement Accuracy, </a:t>
            </a:r>
            <a:r>
              <a:rPr lang="en-US" sz="1600" dirty="0" err="1"/>
              <a:t>etc</a:t>
            </a:r>
            <a:r>
              <a:rPr lang="en-US" sz="1600" dirty="0"/>
              <a:t>…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Maneuvering Costs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Measurement Intrinsic Costs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Requirement-Driven Utility Function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0B8EE83-9D70-B24D-AFF9-650351613A11}"/>
              </a:ext>
            </a:extLst>
          </p:cNvPr>
          <p:cNvSpPr txBox="1">
            <a:spLocks/>
          </p:cNvSpPr>
          <p:nvPr/>
        </p:nvSpPr>
        <p:spPr>
          <a:xfrm>
            <a:off x="6951590" y="1772671"/>
            <a:ext cx="3581322" cy="3606485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72DF79A-576E-4B42-A8FC-8FB03F5450F4}"/>
                  </a:ext>
                </a:extLst>
              </p:cNvPr>
              <p:cNvSpPr txBox="1"/>
              <p:nvPr/>
            </p:nvSpPr>
            <p:spPr>
              <a:xfrm>
                <a:off x="3909211" y="1312563"/>
                <a:ext cx="4193905" cy="4569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𝑆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Sup>
                            <m:sSub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p>
                          </m:sSubSup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−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𝑚𝑎𝑛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72DF79A-576E-4B42-A8FC-8FB03F5450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9211" y="1312563"/>
                <a:ext cx="4193905" cy="456920"/>
              </a:xfrm>
              <a:prstGeom prst="rect">
                <a:avLst/>
              </a:prstGeom>
              <a:blipFill>
                <a:blip r:embed="rId2"/>
                <a:stretch>
                  <a:fillRect b="-21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5">
                <a:extLst>
                  <a:ext uri="{FF2B5EF4-FFF2-40B4-BE49-F238E27FC236}">
                    <a16:creationId xmlns:a16="http://schemas.microsoft.com/office/drawing/2014/main" id="{F9C5001B-F511-514F-9F6A-5E1BDCC63C0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65453" y="3344393"/>
                <a:ext cx="4815059" cy="299350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85000" lnSpcReduction="20000"/>
              </a:bodyPr>
              <a:lstStyle>
                <a:lvl1pPr marL="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3200" kern="120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defRPr>
                </a:lvl1pPr>
                <a:lvl2pPr marL="45720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800" kern="120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defRPr>
                </a:lvl2pPr>
                <a:lvl3pPr marL="91440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400" kern="120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defRPr>
                </a:lvl3pPr>
                <a:lvl4pPr marL="137160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defRPr>
                </a:lvl4pPr>
                <a:lvl5pPr marL="182880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sz="2000" dirty="0"/>
                  <a:t> 	 	: Measurement task j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p>
                    </m:sSubSup>
                  </m:oMath>
                </a14:m>
                <a:r>
                  <a:rPr lang="en-US" sz="2000" dirty="0"/>
                  <a:t> 	 	: Time of Measurement  of Task </a:t>
                </a:r>
                <a:r>
                  <a:rPr lang="en-US" sz="2000" i="1" dirty="0"/>
                  <a:t>j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en-US" sz="2000" dirty="0"/>
                  <a:t>	: Maximum Score</a:t>
                </a: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 	: Level of Completion of Task </a:t>
                </a:r>
                <a:r>
                  <a:rPr lang="en-US" sz="2000" i="1" dirty="0"/>
                  <a:t>j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000" dirty="0"/>
                  <a:t> 	 	: Weight of Requirement </a:t>
                </a:r>
                <a:r>
                  <a:rPr lang="en-US" sz="2000" i="1" dirty="0"/>
                  <a:t>i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000" dirty="0"/>
                  <a:t> 	 	: Urgency Factor</a:t>
                </a:r>
                <a:endParaRPr lang="en-US" sz="2000" i="1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𝑟𝑒𝑓</m:t>
                        </m:r>
                      </m:sub>
                    </m:sSub>
                  </m:oMath>
                </a14:m>
                <a:r>
                  <a:rPr lang="en-US" sz="2000" dirty="0"/>
                  <a:t> 	: Reference performance metric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p>
                        </m:sSubSup>
                      </m:e>
                    </m:d>
                  </m:oMath>
                </a14:m>
                <a:r>
                  <a:rPr lang="en-US" sz="2000" dirty="0"/>
                  <a:t>	: Estimated performance</a:t>
                </a:r>
              </a:p>
              <a:p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sz="2000" dirty="0"/>
                  <a:t> 	 	: Urgency Factor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𝑠𝑡𝑎𝑟𝑡</m:t>
                        </m:r>
                      </m:sub>
                    </m:sSub>
                  </m:oMath>
                </a14:m>
                <a:r>
                  <a:rPr lang="en-US" sz="2000" dirty="0"/>
                  <a:t>  	: Task start time</a:t>
                </a:r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10" name="Content Placeholder 5">
                <a:extLst>
                  <a:ext uri="{FF2B5EF4-FFF2-40B4-BE49-F238E27FC236}">
                    <a16:creationId xmlns:a16="http://schemas.microsoft.com/office/drawing/2014/main" id="{F9C5001B-F511-514F-9F6A-5E1BDCC63C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5453" y="3344393"/>
                <a:ext cx="4815059" cy="2993505"/>
              </a:xfrm>
              <a:prstGeom prst="rect">
                <a:avLst/>
              </a:prstGeom>
              <a:blipFill>
                <a:blip r:embed="rId4"/>
                <a:stretch>
                  <a:fillRect l="-526" t="-29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28F17FC-E107-464B-B8B4-5A8383ACF16C}"/>
                  </a:ext>
                </a:extLst>
              </p:cNvPr>
              <p:cNvSpPr txBox="1"/>
              <p:nvPr/>
            </p:nvSpPr>
            <p:spPr>
              <a:xfrm>
                <a:off x="7674654" y="1941197"/>
                <a:ext cx="2760051" cy="6706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=1;    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≥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𝑠𝑡𝑎𝑟𝑡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28F17FC-E107-464B-B8B4-5A8383ACF1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4654" y="1941197"/>
                <a:ext cx="2760051" cy="67069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B2CD43C9-9063-B74D-A519-43B04150121D}"/>
              </a:ext>
            </a:extLst>
          </p:cNvPr>
          <p:cNvSpPr txBox="1">
            <a:spLocks/>
          </p:cNvSpPr>
          <p:nvPr/>
        </p:nvSpPr>
        <p:spPr>
          <a:xfrm>
            <a:off x="11398148" y="6271378"/>
            <a:ext cx="36850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i="1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BF9D36-0FCF-FC4D-819E-7C30877CDC14}"/>
              </a:ext>
            </a:extLst>
          </p:cNvPr>
          <p:cNvSpPr/>
          <p:nvPr/>
        </p:nvSpPr>
        <p:spPr>
          <a:xfrm>
            <a:off x="1538266" y="1247196"/>
            <a:ext cx="9119716" cy="1693835"/>
          </a:xfrm>
          <a:prstGeom prst="rect">
            <a:avLst/>
          </a:prstGeom>
          <a:noFill/>
          <a:ln w="127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D3A88AD-74B0-5746-8913-C4683FA5CEB1}"/>
                  </a:ext>
                </a:extLst>
              </p:cNvPr>
              <p:cNvSpPr txBox="1"/>
              <p:nvPr/>
            </p:nvSpPr>
            <p:spPr>
              <a:xfrm>
                <a:off x="1582338" y="1841709"/>
                <a:ext cx="5775427" cy="103464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p>
                          </m:sSub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e>
                          </m:d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𝑟𝑒𝑞</m:t>
                                  </m:r>
                                </m:sub>
                              </m:sSub>
                            </m:sup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p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𝛾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f>
                                            <m:fPr>
                                              <m:ctrlPr>
                                                <a:rPr lang="en-US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fPr>
                                            <m:num>
                                              <m:sSub>
                                                <m:sSubPr>
                                                  <m:ctrlPr>
                                                    <a:rPr lang="en-US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m:rPr>
                                                      <m:sty m:val="p"/>
                                                    </m:rPr>
                                                    <a:rPr lang="en-US">
                                                      <a:latin typeface="Cambria Math" panose="02040503050406030204" pitchFamily="18" charset="0"/>
                                                    </a:rPr>
                                                    <m:t>X</m:t>
                                                  </m:r>
                                                </m:e>
                                                <m:sub>
                                                  <m:sSub>
                                                    <m:sSubPr>
                                                      <m:ctrlPr>
                                                        <a:rPr lang="en-US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m:rPr>
                                                          <m:sty m:val="p"/>
                                                        </m:rPr>
                                                        <a:rPr lang="en-US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ref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m:rPr>
                                                          <m:sty m:val="p"/>
                                                        </m:rPr>
                                                        <a:rPr lang="en-US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i</m:t>
                                                      </m:r>
                                                    </m:sub>
                                                  </m:sSub>
                                                </m:sub>
                                              </m:sSub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−</m:t>
                                              </m:r>
                                              <m:sSub>
                                                <m:sSubPr>
                                                  <m:ctrlPr>
                                                    <a:rPr lang="en-US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en-US" i="1">
                                                      <a:latin typeface="Cambria Math" panose="02040503050406030204" pitchFamily="18" charset="0"/>
                                                    </a:rPr>
                                                    <m:t>𝑋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i="1">
                                                      <a:latin typeface="Cambria Math" panose="02040503050406030204" pitchFamily="18" charset="0"/>
                                                    </a:rPr>
                                                    <m:t>𝑖</m:t>
                                                  </m:r>
                                                </m:sub>
                                              </m:sSub>
                                              <m:d>
                                                <m:dPr>
                                                  <m:ctrlPr>
                                                    <a:rPr lang="en-US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dPr>
                                                <m:e>
                                                  <m:r>
                                                    <a:rPr lang="en-US" i="1">
                                                      <a:latin typeface="Cambria Math" panose="02040503050406030204" pitchFamily="18" charset="0"/>
                                                    </a:rPr>
                                                    <m:t>𝑗</m:t>
                                                  </m:r>
                                                  <m:r>
                                                    <a:rPr lang="en-US" i="1">
                                                      <a:latin typeface="Cambria Math" panose="02040503050406030204" pitchFamily="18" charset="0"/>
                                                    </a:rPr>
                                                    <m:t>,</m:t>
                                                  </m:r>
                                                  <m:sSubSup>
                                                    <m:sSubSupPr>
                                                      <m:ctrlPr>
                                                        <a:rPr lang="en-US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SupPr>
                                                    <m:e>
                                                      <m:r>
                                                        <a:rPr lang="en-US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𝑡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𝑎</m:t>
                                                      </m:r>
                                                    </m:sub>
                                                    <m:sup>
                                                      <m:r>
                                                        <a:rPr lang="en-US" i="1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𝑗</m:t>
                                                      </m:r>
                                                    </m:sup>
                                                  </m:sSubSup>
                                                </m:e>
                                              </m:d>
                                            </m:num>
                                            <m:den>
                                              <m:sSub>
                                                <m:sSubPr>
                                                  <m:ctrlPr>
                                                    <a:rPr lang="en-US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𝑋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b="0" i="1" smtClean="0"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𝑟𝑒𝑓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  <m:sub>
                                                  <m:r>
                                                    <a:rPr lang="en-US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𝑖</m:t>
                                                  </m:r>
                                                </m:sub>
                                              </m:sSub>
                                            </m:den>
                                          </m:f>
                                        </m:e>
                                      </m:d>
                                    </m:sup>
                                  </m:sSup>
                                </m:den>
                              </m:f>
                            </m:e>
                          </m:nary>
                        </m:e>
                      </m:d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p>
                          </m:sSub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𝑠𝑡𝑎𝑟𝑡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D3A88AD-74B0-5746-8913-C4683FA5CE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2338" y="1841709"/>
                <a:ext cx="5775427" cy="103464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690308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Framework</a:t>
            </a:r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508470" y="1181982"/>
            <a:ext cx="10425028" cy="5183541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700604" y="2299685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612733" y="4840898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508468" y="1920813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508468" y="2719471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508468" y="4423691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508468" y="522234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>
            <a:off x="2330794" y="2513557"/>
            <a:ext cx="9428273" cy="3786754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590653" y="2901859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586436" y="2123131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558064" y="1771401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582970" y="5403999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594871" y="2928323"/>
            <a:ext cx="92549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position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eclipse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measurement observation metrics req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572421" y="3891533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564791" y="5453305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E1D06A9-6D4D-D60D-66D2-CFF13F039921}"/>
              </a:ext>
            </a:extLst>
          </p:cNvPr>
          <p:cNvCxnSpPr>
            <a:cxnSpLocks/>
          </p:cNvCxnSpPr>
          <p:nvPr/>
        </p:nvCxnSpPr>
        <p:spPr>
          <a:xfrm>
            <a:off x="1505001" y="2399573"/>
            <a:ext cx="10428497" cy="65"/>
          </a:xfrm>
          <a:prstGeom prst="line">
            <a:avLst/>
          </a:prstGeom>
          <a:ln w="28575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584702" y="4605341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877233" y="4605341"/>
            <a:ext cx="59547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  <a:endCxn id="10" idx="3"/>
          </p:cNvCxnSpPr>
          <p:nvPr/>
        </p:nvCxnSpPr>
        <p:spPr>
          <a:xfrm flipH="1">
            <a:off x="1877233" y="5404738"/>
            <a:ext cx="585629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398443" y="168039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335484" y="167983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877233" y="1873271"/>
            <a:ext cx="521210" cy="229931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537470" y="187270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275116" y="135099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Maintenance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537470" y="157684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3" name="Rounded Rectangle 29">
            <a:extLst>
              <a:ext uri="{FF2B5EF4-FFF2-40B4-BE49-F238E27FC236}">
                <a16:creationId xmlns:a16="http://schemas.microsoft.com/office/drawing/2014/main" id="{A2B83F98-EFAE-026E-B40E-05D8F96F60A2}"/>
              </a:ext>
            </a:extLst>
          </p:cNvPr>
          <p:cNvSpPr/>
          <p:nvPr/>
        </p:nvSpPr>
        <p:spPr>
          <a:xfrm>
            <a:off x="2466330" y="2842217"/>
            <a:ext cx="6398107" cy="3395504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100" i="1" dirty="0">
                <a:solidFill>
                  <a:sysClr val="windowText" lastClr="000000"/>
                </a:solidFill>
              </a:rPr>
              <a:t>Network Sim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945C6F8-1699-63B0-215D-8F7E3E9D3C1D}"/>
              </a:ext>
            </a:extLst>
          </p:cNvPr>
          <p:cNvSpPr/>
          <p:nvPr/>
        </p:nvSpPr>
        <p:spPr>
          <a:xfrm>
            <a:off x="2711730" y="3204049"/>
            <a:ext cx="1686040" cy="13690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700" dirty="0" err="1">
                <a:solidFill>
                  <a:sysClr val="windowText" lastClr="000000"/>
                </a:solidFill>
              </a:rPr>
              <a:t>send_transmission</a:t>
            </a:r>
            <a:r>
              <a:rPr lang="en-US" sz="700" dirty="0">
                <a:solidFill>
                  <a:sysClr val="windowText" lastClr="000000"/>
                </a:solidFill>
              </a:rPr>
              <a:t>():</a:t>
            </a:r>
          </a:p>
          <a:p>
            <a:r>
              <a:rPr lang="en-US" sz="700" dirty="0">
                <a:solidFill>
                  <a:sysClr val="windowText" lastClr="000000"/>
                </a:solidFill>
              </a:rPr>
              <a:t>---------------------------------------------------------------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Receive Transmission Request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Await self buffer allocation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Create Routing Plan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Await Access Start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Establish link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Await receiver’s buffer allocation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Start transmission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Await transmission completion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Simulate remaining time Delay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Delete message from buffer 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89836A3-C630-BF8A-E291-58DE8F1AF306}"/>
              </a:ext>
            </a:extLst>
          </p:cNvPr>
          <p:cNvSpPr/>
          <p:nvPr/>
        </p:nvSpPr>
        <p:spPr>
          <a:xfrm>
            <a:off x="2711730" y="4846555"/>
            <a:ext cx="1933705" cy="11394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700" dirty="0" err="1">
                <a:solidFill>
                  <a:sysClr val="windowText" lastClr="000000"/>
                </a:solidFill>
              </a:rPr>
              <a:t>receive_transmission</a:t>
            </a:r>
            <a:r>
              <a:rPr lang="en-US" sz="700" dirty="0">
                <a:solidFill>
                  <a:sysClr val="windowText" lastClr="000000"/>
                </a:solidFill>
              </a:rPr>
              <a:t>():</a:t>
            </a:r>
          </a:p>
          <a:p>
            <a:r>
              <a:rPr lang="en-US" sz="700" dirty="0">
                <a:solidFill>
                  <a:sysClr val="windowText" lastClr="000000"/>
                </a:solidFill>
              </a:rPr>
              <a:t>---------------------------------------------------------------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Await reception request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Await to allocate transmission in buffer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Send allocation confirmation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Await transmission completion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Simulate remaining time delay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Delete message from buffer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Send transmission message to destined module for processing</a:t>
            </a:r>
          </a:p>
          <a:p>
            <a:pPr marL="228600" indent="-228600">
              <a:buFont typeface="+mj-lt"/>
              <a:buAutoNum type="arabicPeriod"/>
            </a:pPr>
            <a:endParaRPr lang="en-US" sz="7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66302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Framework</a:t>
            </a:r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508470" y="1181982"/>
            <a:ext cx="10425028" cy="5183541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700604" y="2299685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612733" y="4840898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508468" y="1920813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508468" y="2719471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508468" y="4423691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508468" y="522234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>
            <a:off x="2330794" y="2513557"/>
            <a:ext cx="9428273" cy="3786754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590653" y="2901859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586436" y="2123131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558064" y="1771401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582970" y="5403999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594871" y="2928323"/>
            <a:ext cx="92549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position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eclipse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measurement observation metrics req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572421" y="3891533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564791" y="5453305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E1D06A9-6D4D-D60D-66D2-CFF13F039921}"/>
              </a:ext>
            </a:extLst>
          </p:cNvPr>
          <p:cNvCxnSpPr>
            <a:cxnSpLocks/>
          </p:cNvCxnSpPr>
          <p:nvPr/>
        </p:nvCxnSpPr>
        <p:spPr>
          <a:xfrm>
            <a:off x="1505001" y="2399573"/>
            <a:ext cx="10428497" cy="65"/>
          </a:xfrm>
          <a:prstGeom prst="line">
            <a:avLst/>
          </a:prstGeom>
          <a:ln w="28575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584702" y="4605341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877233" y="4605341"/>
            <a:ext cx="59547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  <a:endCxn id="10" idx="3"/>
          </p:cNvCxnSpPr>
          <p:nvPr/>
        </p:nvCxnSpPr>
        <p:spPr>
          <a:xfrm flipH="1">
            <a:off x="1877233" y="5404738"/>
            <a:ext cx="585629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398443" y="168039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335484" y="167983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877233" y="1873271"/>
            <a:ext cx="521210" cy="229931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537470" y="187270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275116" y="135099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Maintenance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537470" y="157684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3" name="Rounded Rectangle 29">
            <a:extLst>
              <a:ext uri="{FF2B5EF4-FFF2-40B4-BE49-F238E27FC236}">
                <a16:creationId xmlns:a16="http://schemas.microsoft.com/office/drawing/2014/main" id="{A2B83F98-EFAE-026E-B40E-05D8F96F60A2}"/>
              </a:ext>
            </a:extLst>
          </p:cNvPr>
          <p:cNvSpPr/>
          <p:nvPr/>
        </p:nvSpPr>
        <p:spPr>
          <a:xfrm>
            <a:off x="2466330" y="2842217"/>
            <a:ext cx="6398107" cy="3395504"/>
          </a:xfrm>
          <a:prstGeom prst="roundRect">
            <a:avLst>
              <a:gd name="adj" fmla="val 3300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100" i="1" dirty="0">
                <a:solidFill>
                  <a:sysClr val="windowText" lastClr="000000"/>
                </a:solidFill>
              </a:rPr>
              <a:t>Platform Sim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945C6F8-1699-63B0-215D-8F7E3E9D3C1D}"/>
              </a:ext>
            </a:extLst>
          </p:cNvPr>
          <p:cNvSpPr/>
          <p:nvPr/>
        </p:nvSpPr>
        <p:spPr>
          <a:xfrm>
            <a:off x="2711730" y="3204049"/>
            <a:ext cx="1686040" cy="21279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700" dirty="0" err="1">
                <a:solidFill>
                  <a:sysClr val="windowText" lastClr="000000"/>
                </a:solidFill>
              </a:rPr>
              <a:t>Internal_message_handler</a:t>
            </a:r>
            <a:r>
              <a:rPr lang="en-US" sz="700" dirty="0">
                <a:solidFill>
                  <a:sysClr val="windowText" lastClr="000000"/>
                </a:solidFill>
              </a:rPr>
              <a:t>():</a:t>
            </a:r>
          </a:p>
          <a:p>
            <a:r>
              <a:rPr lang="en-US" sz="700" dirty="0">
                <a:solidFill>
                  <a:sysClr val="windowText" lastClr="000000"/>
                </a:solidFill>
              </a:rPr>
              <a:t>---------------------------------------------------------------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Await message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If message not meant for this module, forward to destination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If environment event, update state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If maintenance action, perform measurement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If measurement action,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If buffer allocation action,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If state request, send latest state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If critical state flag, request actions to operations planner. If no response and still critical, set platform state to false, else do actions and exit process</a:t>
            </a:r>
          </a:p>
          <a:p>
            <a:pPr marL="228600" indent="-228600">
              <a:buFont typeface="+mj-lt"/>
              <a:buAutoNum type="arabicPeriod"/>
            </a:pPr>
            <a:endParaRPr lang="en-US" sz="700" dirty="0">
              <a:solidFill>
                <a:sysClr val="windowText" lastClr="000000"/>
              </a:solidFill>
            </a:endParaRPr>
          </a:p>
          <a:p>
            <a:pPr marL="228600" indent="-228600">
              <a:buFont typeface="+mj-lt"/>
              <a:buAutoNum type="arabicPeriod"/>
            </a:pPr>
            <a:endParaRPr lang="en-US" sz="700" dirty="0">
              <a:solidFill>
                <a:sysClr val="windowText" lastClr="000000"/>
              </a:solidFill>
            </a:endParaRPr>
          </a:p>
          <a:p>
            <a:pPr marL="228600" indent="-228600">
              <a:buFont typeface="+mj-lt"/>
              <a:buAutoNum type="arabicPeriod"/>
            </a:pPr>
            <a:endParaRPr lang="en-US" sz="700" dirty="0">
              <a:solidFill>
                <a:sysClr val="windowText" lastClr="000000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89836A3-C630-BF8A-E291-58DE8F1AF306}"/>
              </a:ext>
            </a:extLst>
          </p:cNvPr>
          <p:cNvSpPr/>
          <p:nvPr/>
        </p:nvSpPr>
        <p:spPr>
          <a:xfrm>
            <a:off x="6719249" y="4223216"/>
            <a:ext cx="1933705" cy="9386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700" dirty="0" err="1">
                <a:solidFill>
                  <a:sysClr val="windowText" lastClr="000000"/>
                </a:solidFill>
              </a:rPr>
              <a:t>perform_measurement</a:t>
            </a:r>
            <a:r>
              <a:rPr lang="en-US" sz="700" dirty="0">
                <a:solidFill>
                  <a:sysClr val="windowText" lastClr="000000"/>
                </a:solidFill>
              </a:rPr>
              <a:t>():</a:t>
            </a:r>
          </a:p>
          <a:p>
            <a:r>
              <a:rPr lang="en-US" sz="700" dirty="0">
                <a:solidFill>
                  <a:sysClr val="windowText" lastClr="000000"/>
                </a:solidFill>
              </a:rPr>
              <a:t>---------------------------------------------------------------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 err="1">
                <a:solidFill>
                  <a:sysClr val="windowText" lastClr="000000"/>
                </a:solidFill>
              </a:rPr>
              <a:t>asd</a:t>
            </a:r>
            <a:endParaRPr lang="en-US" sz="700" dirty="0">
              <a:solidFill>
                <a:sysClr val="windowText" lastClr="00000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9BCFF2-8140-65F7-960D-E1FD0D736606}"/>
              </a:ext>
            </a:extLst>
          </p:cNvPr>
          <p:cNvSpPr/>
          <p:nvPr/>
        </p:nvSpPr>
        <p:spPr>
          <a:xfrm>
            <a:off x="4806428" y="3020144"/>
            <a:ext cx="1686040" cy="6267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700" dirty="0" err="1">
                <a:solidFill>
                  <a:sysClr val="windowText" lastClr="000000"/>
                </a:solidFill>
              </a:rPr>
              <a:t>periodic_update</a:t>
            </a:r>
            <a:r>
              <a:rPr lang="en-US" sz="700" dirty="0">
                <a:solidFill>
                  <a:sysClr val="windowText" lastClr="000000"/>
                </a:solidFill>
              </a:rPr>
              <a:t>():</a:t>
            </a:r>
          </a:p>
          <a:p>
            <a:r>
              <a:rPr lang="en-US" sz="700" dirty="0">
                <a:solidFill>
                  <a:sysClr val="windowText" lastClr="000000"/>
                </a:solidFill>
              </a:rPr>
              <a:t>---------------------------------------------------------------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Wait 1 time-step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Update state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Repeat forever</a:t>
            </a:r>
          </a:p>
          <a:p>
            <a:pPr marL="228600" indent="-228600">
              <a:buFont typeface="+mj-lt"/>
              <a:buAutoNum type="arabicPeriod"/>
            </a:pPr>
            <a:endParaRPr lang="en-US" sz="700" dirty="0">
              <a:solidFill>
                <a:sysClr val="windowText" lastClr="00000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A928B88-D26C-EA49-70C1-B77B79E857BB}"/>
              </a:ext>
            </a:extLst>
          </p:cNvPr>
          <p:cNvSpPr/>
          <p:nvPr/>
        </p:nvSpPr>
        <p:spPr>
          <a:xfrm>
            <a:off x="6719248" y="3033188"/>
            <a:ext cx="1933705" cy="9386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700" dirty="0" err="1">
                <a:solidFill>
                  <a:sysClr val="windowText" lastClr="000000"/>
                </a:solidFill>
              </a:rPr>
              <a:t>update_state</a:t>
            </a:r>
            <a:r>
              <a:rPr lang="en-US" sz="700" dirty="0">
                <a:solidFill>
                  <a:sysClr val="windowText" lastClr="000000"/>
                </a:solidFill>
              </a:rPr>
              <a:t>():</a:t>
            </a:r>
          </a:p>
          <a:p>
            <a:r>
              <a:rPr lang="en-US" sz="700" dirty="0">
                <a:solidFill>
                  <a:sysClr val="windowText" lastClr="000000"/>
                </a:solidFill>
              </a:rPr>
              <a:t>---------------------------------------------------------------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dt = current time – previous update time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Update power and data for dt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Check if in eclipse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Check for pos and vel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Update component status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Trigger updated event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ACD960C-E0E1-3CEA-9978-9E0B53CF692C}"/>
              </a:ext>
            </a:extLst>
          </p:cNvPr>
          <p:cNvSpPr/>
          <p:nvPr/>
        </p:nvSpPr>
        <p:spPr>
          <a:xfrm>
            <a:off x="4622047" y="4159948"/>
            <a:ext cx="1686040" cy="11742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700" dirty="0" err="1">
                <a:solidFill>
                  <a:sysClr val="windowText" lastClr="000000"/>
                </a:solidFill>
              </a:rPr>
              <a:t>critical_state_timer</a:t>
            </a:r>
            <a:r>
              <a:rPr lang="en-US" sz="700" dirty="0">
                <a:solidFill>
                  <a:sysClr val="windowText" lastClr="000000"/>
                </a:solidFill>
              </a:rPr>
              <a:t>():</a:t>
            </a:r>
          </a:p>
          <a:p>
            <a:r>
              <a:rPr lang="en-US" sz="700" dirty="0">
                <a:solidFill>
                  <a:sysClr val="windowText" lastClr="000000"/>
                </a:solidFill>
              </a:rPr>
              <a:t>---------------------------------------------------------------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Get current state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If critical, send critical state flag and return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Predict next critical state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Await next critical state or updated event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If updated event, repeat from 1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Else, send critical state flag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1BEA248-FAE5-021D-8C9B-0787E1B73A22}"/>
              </a:ext>
            </a:extLst>
          </p:cNvPr>
          <p:cNvSpPr/>
          <p:nvPr/>
        </p:nvSpPr>
        <p:spPr>
          <a:xfrm>
            <a:off x="3369662" y="5553330"/>
            <a:ext cx="1686040" cy="10131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700" dirty="0">
                <a:solidFill>
                  <a:sysClr val="windowText" lastClr="000000"/>
                </a:solidFill>
              </a:rPr>
              <a:t>run():</a:t>
            </a:r>
          </a:p>
          <a:p>
            <a:r>
              <a:rPr lang="en-US" sz="700" dirty="0">
                <a:solidFill>
                  <a:sysClr val="windowText" lastClr="000000"/>
                </a:solidFill>
              </a:rPr>
              <a:t>---------------------------------------------------------------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700" dirty="0">
                <a:solidFill>
                  <a:sysClr val="windowText" lastClr="000000"/>
                </a:solidFill>
              </a:rPr>
              <a:t>Wait for all to end: </a:t>
            </a:r>
            <a:r>
              <a:rPr lang="en-US" sz="700" dirty="0" err="1">
                <a:solidFill>
                  <a:sysClr val="windowText" lastClr="000000"/>
                </a:solidFill>
              </a:rPr>
              <a:t>internal_message_handler</a:t>
            </a:r>
            <a:r>
              <a:rPr lang="en-US" sz="700" dirty="0">
                <a:solidFill>
                  <a:sysClr val="windowText" lastClr="000000"/>
                </a:solidFill>
              </a:rPr>
              <a:t>(), </a:t>
            </a:r>
            <a:r>
              <a:rPr lang="en-US" sz="700" dirty="0" err="1">
                <a:solidFill>
                  <a:sysClr val="windowText" lastClr="000000"/>
                </a:solidFill>
              </a:rPr>
              <a:t>critical_state_timer</a:t>
            </a:r>
            <a:r>
              <a:rPr lang="en-US" sz="700" dirty="0">
                <a:solidFill>
                  <a:sysClr val="windowText" lastClr="000000"/>
                </a:solidFill>
              </a:rPr>
              <a:t>()</a:t>
            </a:r>
          </a:p>
          <a:p>
            <a:pPr marL="228600" indent="-228600">
              <a:buFont typeface="+mj-lt"/>
              <a:buAutoNum type="arabicPeriod"/>
            </a:pPr>
            <a:endParaRPr lang="en-US" sz="700" dirty="0">
              <a:solidFill>
                <a:sysClr val="windowText" lastClr="000000"/>
              </a:solidFill>
            </a:endParaRPr>
          </a:p>
          <a:p>
            <a:pPr marL="228600" indent="-228600">
              <a:buFont typeface="+mj-lt"/>
              <a:buAutoNum type="arabicPeriod"/>
            </a:pPr>
            <a:endParaRPr lang="en-US" sz="7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40905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2A617-21F0-44CD-977F-964E7757A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ToDo’s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7BE47-7398-462A-9F6D-0FB5C4592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217" y="1102848"/>
            <a:ext cx="11667280" cy="5199557"/>
          </a:xfrm>
        </p:spPr>
        <p:txBody>
          <a:bodyPr/>
          <a:lstStyle/>
          <a:p>
            <a:r>
              <a:rPr lang="en-US" i="1" dirty="0"/>
              <a:t>Engineering Model Integration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/>
              <a:t>Alan: Power and Data Tracking Model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/>
              <a:t>Ben: Attitude Model</a:t>
            </a:r>
          </a:p>
          <a:p>
            <a:r>
              <a:rPr lang="en-US" i="1" dirty="0"/>
              <a:t>Science Value Module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/>
              <a:t>Ben: Spatial Res + Look Angle-based Chlorophyll + TSS</a:t>
            </a:r>
          </a:p>
          <a:p>
            <a:r>
              <a:rPr lang="en-US" dirty="0"/>
              <a:t>Federated Systems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/>
              <a:t>Define federation in </a:t>
            </a:r>
            <a:r>
              <a:rPr lang="en-US" dirty="0" err="1"/>
              <a:t>simpy</a:t>
            </a:r>
            <a:endParaRPr lang="en-US" dirty="0"/>
          </a:p>
          <a:p>
            <a:r>
              <a:rPr lang="en-US" dirty="0"/>
              <a:t>Use Case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/>
              <a:t>Define federation in </a:t>
            </a:r>
            <a:r>
              <a:rPr lang="en-US" dirty="0" err="1"/>
              <a:t>simpy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1853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5EA7C-861C-4CB1-B96C-BAAA3F3E9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Requests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9DB21-963A-4E4B-A939-C6632D2C2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Past Information Request</a:t>
            </a:r>
          </a:p>
          <a:p>
            <a:pPr marL="808038" lvl="1" indent="-514350">
              <a:buFont typeface="+mj-lt"/>
              <a:buAutoNum type="arabicPeriod"/>
            </a:pPr>
            <a:r>
              <a:rPr lang="en-US" dirty="0"/>
              <a:t>“I want soil moisture at (X,Y), does anyone know about this?”</a:t>
            </a:r>
          </a:p>
          <a:p>
            <a:pPr marL="808038" lvl="1" indent="-514350">
              <a:buFont typeface="+mj-lt"/>
              <a:buAutoNum type="arabicPeriod"/>
            </a:pPr>
            <a:r>
              <a:rPr lang="en-US" dirty="0"/>
              <a:t>“I am measuring SM at (X,Y) in 5 mins but need temperature measurements, does anyone know about this recently?”</a:t>
            </a:r>
          </a:p>
          <a:p>
            <a:pPr marL="808038" lvl="1" indent="-514350">
              <a:buFont typeface="+mj-lt"/>
              <a:buAutoNum type="arabicPeriod"/>
            </a:pPr>
            <a:r>
              <a:rPr lang="en-US" dirty="0"/>
              <a:t>“I an optical measurement from (X,Y), can you tell me if there is Algae here?”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New/Future Measurement Request</a:t>
            </a:r>
          </a:p>
          <a:p>
            <a:pPr marL="808038" lvl="1" indent="-514350">
              <a:buFont typeface="+mj-lt"/>
              <a:buAutoNum type="arabicPeriod"/>
            </a:pPr>
            <a:r>
              <a:rPr lang="en-US" dirty="0"/>
              <a:t>“Can someone measure SM at (X,Y) and tell me what the value is?”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Force Measurement Request</a:t>
            </a:r>
          </a:p>
          <a:p>
            <a:pPr marL="808038" lvl="1" indent="-514350">
              <a:buFont typeface="+mj-lt"/>
              <a:buAutoNum type="arabicPeriod"/>
            </a:pPr>
            <a:r>
              <a:rPr lang="en-US" dirty="0"/>
              <a:t>“You are measuring SM at (X,Y) because we told you to.”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Publish and subscribe protocol?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Sat X performs periodic measurements and list of </a:t>
            </a:r>
            <a:r>
              <a:rPr lang="en-US" dirty="0" err="1"/>
              <a:t>Sats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 receive the periodical data</a:t>
            </a:r>
          </a:p>
          <a:p>
            <a:r>
              <a:rPr lang="en-US" b="1" dirty="0"/>
              <a:t>Request protocol?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Only request the information you need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3931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5C680-6329-4DFA-9DA9-DD8ED5597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DD59E-0740-4C6C-A52B-62046A9EF7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Initial Focus: Data collection of the network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Later Focus: Data downlink and information quality</a:t>
            </a:r>
          </a:p>
          <a:p>
            <a:pPr marL="750888" lvl="1" indent="-457200"/>
            <a:r>
              <a:rPr lang="en-US" dirty="0"/>
              <a:t>Use case-specific metrics</a:t>
            </a:r>
          </a:p>
          <a:p>
            <a:pPr marL="917575" lvl="2" indent="-457200"/>
            <a:r>
              <a:rPr lang="en-US" dirty="0"/>
              <a:t>i.e., How many times were algae blooms detected in single sat mission vs distributed mission</a:t>
            </a:r>
          </a:p>
          <a:p>
            <a:pPr marL="750888" lvl="1" indent="-457200"/>
            <a:r>
              <a:rPr lang="en-US" dirty="0"/>
              <a:t>Evaluated information is obtained from GS performing information requests</a:t>
            </a:r>
          </a:p>
          <a:p>
            <a:pPr marL="750888" lvl="1" indent="-4572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174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909F3-C477-4ABF-8687-625C25C6C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D08D6-CAA5-4A3A-A2EF-E42AD7F6D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Value of context-awareness</a:t>
            </a:r>
          </a:p>
          <a:p>
            <a:pPr marL="750888" lvl="1" indent="-457200"/>
            <a:r>
              <a:rPr lang="en-US" dirty="0"/>
              <a:t>Fixed plan vs reactive plan</a:t>
            </a:r>
          </a:p>
          <a:p>
            <a:pPr marL="750888" lvl="1" indent="-457200"/>
            <a:r>
              <a:rPr lang="en-US" dirty="0"/>
              <a:t>Importance of different information</a:t>
            </a:r>
          </a:p>
          <a:p>
            <a:pPr marL="917575" lvl="2" indent="-457200"/>
            <a:r>
              <a:rPr lang="en-US" dirty="0"/>
              <a:t>No state info, no information requests </a:t>
            </a:r>
          </a:p>
        </p:txBody>
      </p:sp>
    </p:spTree>
    <p:extLst>
      <p:ext uri="{BB962C8B-B14F-4D97-AF65-F5344CB8AC3E}">
        <p14:creationId xmlns:p14="http://schemas.microsoft.com/office/powerpoint/2010/main" val="367667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E4038-222B-4473-A12E-29A141090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Mission Concept: 3D-CHESS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9D0640-685F-4318-8CAC-0EA2C8ED8D26}"/>
              </a:ext>
            </a:extLst>
          </p:cNvPr>
          <p:cNvSpPr txBox="1"/>
          <p:nvPr/>
        </p:nvSpPr>
        <p:spPr>
          <a:xfrm>
            <a:off x="266217" y="1083479"/>
            <a:ext cx="6439706" cy="923330"/>
          </a:xfrm>
          <a:prstGeom prst="rect">
            <a:avLst/>
          </a:prstGeom>
          <a:solidFill>
            <a:schemeClr val="accent2">
              <a:lumMod val="10000"/>
              <a:lumOff val="9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1" dirty="0"/>
              <a:t>Goal</a:t>
            </a:r>
            <a:r>
              <a:rPr lang="en-US" dirty="0"/>
              <a:t>: provide </a:t>
            </a:r>
            <a:r>
              <a:rPr lang="en-US" b="1" dirty="0"/>
              <a:t>proof of concept </a:t>
            </a:r>
            <a:r>
              <a:rPr lang="en-US" dirty="0"/>
              <a:t>for a context-aware network of heterogeneous sensors, in the context of an inland water ecosystem monitoring mission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262EAC5-B8E3-4F4F-9B36-5780F4B757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19781" y="2342736"/>
            <a:ext cx="3759878" cy="328205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E1F5D00-C273-0024-D973-EBF024E1D84F}"/>
              </a:ext>
            </a:extLst>
          </p:cNvPr>
          <p:cNvCxnSpPr>
            <a:cxnSpLocks/>
          </p:cNvCxnSpPr>
          <p:nvPr/>
        </p:nvCxnSpPr>
        <p:spPr>
          <a:xfrm>
            <a:off x="4651939" y="2129919"/>
            <a:ext cx="0" cy="3717988"/>
          </a:xfrm>
          <a:prstGeom prst="straightConnector1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65FC243C-FC57-7773-9EF5-80FBCB5F93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13" t="-854" r="-233" b="-718"/>
          <a:stretch/>
        </p:blipFill>
        <p:spPr bwMode="auto">
          <a:xfrm>
            <a:off x="5499596" y="3015185"/>
            <a:ext cx="6082097" cy="1784032"/>
          </a:xfrm>
          <a:prstGeom prst="rect">
            <a:avLst/>
          </a:prstGeom>
          <a:noFill/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7AD0F9-4BC8-884F-BEDA-F5D96FB32952}"/>
              </a:ext>
            </a:extLst>
          </p:cNvPr>
          <p:cNvSpPr txBox="1"/>
          <p:nvPr/>
        </p:nvSpPr>
        <p:spPr>
          <a:xfrm>
            <a:off x="7079318" y="4977893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Simulation Framework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247269-C55C-309E-9814-EA5304827360}"/>
              </a:ext>
            </a:extLst>
          </p:cNvPr>
          <p:cNvSpPr txBox="1"/>
          <p:nvPr/>
        </p:nvSpPr>
        <p:spPr>
          <a:xfrm>
            <a:off x="1101895" y="5803468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Scenario</a:t>
            </a:r>
          </a:p>
        </p:txBody>
      </p:sp>
    </p:spTree>
    <p:extLst>
      <p:ext uri="{BB962C8B-B14F-4D97-AF65-F5344CB8AC3E}">
        <p14:creationId xmlns:p14="http://schemas.microsoft.com/office/powerpoint/2010/main" val="3389625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02E8D-FA6E-DD36-B82F-E9798EFAC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Decentralized Multiagent Simulation (DMAS)</a:t>
            </a:r>
          </a:p>
        </p:txBody>
      </p:sp>
      <p:sp>
        <p:nvSpPr>
          <p:cNvPr id="4" name="Can 3">
            <a:extLst>
              <a:ext uri="{FF2B5EF4-FFF2-40B4-BE49-F238E27FC236}">
                <a16:creationId xmlns:a16="http://schemas.microsoft.com/office/drawing/2014/main" id="{09147887-CBA1-FD93-A323-72EA60E02337}"/>
              </a:ext>
            </a:extLst>
          </p:cNvPr>
          <p:cNvSpPr/>
          <p:nvPr/>
        </p:nvSpPr>
        <p:spPr>
          <a:xfrm>
            <a:off x="8469362" y="4770954"/>
            <a:ext cx="1560887" cy="861982"/>
          </a:xfrm>
          <a:prstGeom prst="can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Environment</a:t>
            </a:r>
          </a:p>
          <a:p>
            <a:pPr algn="ctr"/>
            <a:r>
              <a:rPr lang="en-US" sz="1200" i="1" dirty="0"/>
              <a:t>Server</a:t>
            </a:r>
            <a:endParaRPr lang="en-US" sz="1600" i="1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0B2B3A4-3ABE-F2E4-D6ED-142703F93F5B}"/>
              </a:ext>
            </a:extLst>
          </p:cNvPr>
          <p:cNvSpPr/>
          <p:nvPr/>
        </p:nvSpPr>
        <p:spPr>
          <a:xfrm>
            <a:off x="10390380" y="3213392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3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8A82063-A673-F153-45EA-F3E2699EA8AA}"/>
              </a:ext>
            </a:extLst>
          </p:cNvPr>
          <p:cNvSpPr/>
          <p:nvPr/>
        </p:nvSpPr>
        <p:spPr>
          <a:xfrm>
            <a:off x="7108441" y="3213392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1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80F7DC3-6714-47CA-4239-6772C9ADB7C6}"/>
              </a:ext>
            </a:extLst>
          </p:cNvPr>
          <p:cNvSpPr/>
          <p:nvPr/>
        </p:nvSpPr>
        <p:spPr>
          <a:xfrm>
            <a:off x="8708155" y="1731546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2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5AC8606-B9D1-0407-0013-68B034C6B812}"/>
              </a:ext>
            </a:extLst>
          </p:cNvPr>
          <p:cNvCxnSpPr>
            <a:cxnSpLocks/>
            <a:stCxn id="7" idx="0"/>
            <a:endCxn id="8" idx="1"/>
          </p:cNvCxnSpPr>
          <p:nvPr/>
        </p:nvCxnSpPr>
        <p:spPr>
          <a:xfrm flipV="1">
            <a:off x="7650092" y="2046053"/>
            <a:ext cx="1058063" cy="1167339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7B24EE7-1F1F-B6CF-C3D8-75F1D12EC69C}"/>
              </a:ext>
            </a:extLst>
          </p:cNvPr>
          <p:cNvCxnSpPr>
            <a:cxnSpLocks/>
            <a:stCxn id="7" idx="3"/>
            <a:endCxn id="5" idx="1"/>
          </p:cNvCxnSpPr>
          <p:nvPr/>
        </p:nvCxnSpPr>
        <p:spPr>
          <a:xfrm>
            <a:off x="8191743" y="3527899"/>
            <a:ext cx="2198637" cy="0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993F23B-5D3C-D8D0-1B29-EA4B9860D6B2}"/>
              </a:ext>
            </a:extLst>
          </p:cNvPr>
          <p:cNvCxnSpPr>
            <a:cxnSpLocks/>
            <a:stCxn id="8" idx="3"/>
            <a:endCxn id="5" idx="0"/>
          </p:cNvCxnSpPr>
          <p:nvPr/>
        </p:nvCxnSpPr>
        <p:spPr>
          <a:xfrm>
            <a:off x="9791457" y="2046053"/>
            <a:ext cx="1140574" cy="1167339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D82FE65-F168-9830-677A-E74A09240BC2}"/>
              </a:ext>
            </a:extLst>
          </p:cNvPr>
          <p:cNvCxnSpPr>
            <a:cxnSpLocks/>
            <a:stCxn id="4" idx="1"/>
            <a:endCxn id="8" idx="2"/>
          </p:cNvCxnSpPr>
          <p:nvPr/>
        </p:nvCxnSpPr>
        <p:spPr>
          <a:xfrm flipV="1">
            <a:off x="9249806" y="2360560"/>
            <a:ext cx="0" cy="2410394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95EDBDB-FF28-CE82-64AF-78C52A6B54F4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9662354" y="3842406"/>
            <a:ext cx="1269677" cy="928548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7612F50-EDBC-AE10-A4AF-88161EFBACBE}"/>
              </a:ext>
            </a:extLst>
          </p:cNvPr>
          <p:cNvCxnSpPr>
            <a:cxnSpLocks/>
            <a:endCxn id="7" idx="2"/>
          </p:cNvCxnSpPr>
          <p:nvPr/>
        </p:nvCxnSpPr>
        <p:spPr>
          <a:xfrm flipH="1" flipV="1">
            <a:off x="7650092" y="3842406"/>
            <a:ext cx="1140574" cy="928548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A7E1B98A-1DFB-0FB5-BCBF-072AB1612001}"/>
              </a:ext>
            </a:extLst>
          </p:cNvPr>
          <p:cNvSpPr txBox="1"/>
          <p:nvPr/>
        </p:nvSpPr>
        <p:spPr>
          <a:xfrm>
            <a:off x="9203213" y="3733247"/>
            <a:ext cx="126967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Agent to Environment: 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Sense agent state, perform measurement</a:t>
            </a:r>
          </a:p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Environment to all Agents: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B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roadcasts simulation events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75CE278-0FA7-D1E9-8141-9729A70B72DE}"/>
              </a:ext>
            </a:extLst>
          </p:cNvPr>
          <p:cNvSpPr txBox="1"/>
          <p:nvPr/>
        </p:nvSpPr>
        <p:spPr>
          <a:xfrm>
            <a:off x="10307870" y="2275638"/>
            <a:ext cx="14878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Agent to Agent: 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Task, Requests, Results (broadcasted or targeted)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79D3CC-D449-9400-AD54-E2DE0DE135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835"/>
          <a:stretch/>
        </p:blipFill>
        <p:spPr bwMode="auto">
          <a:xfrm>
            <a:off x="1005940" y="2144876"/>
            <a:ext cx="4110574" cy="2965692"/>
          </a:xfrm>
          <a:prstGeom prst="rect">
            <a:avLst/>
          </a:prstGeom>
          <a:noFill/>
        </p:spPr>
      </p:pic>
      <p:sp>
        <p:nvSpPr>
          <p:cNvPr id="9" name="Right Arrow 7">
            <a:extLst>
              <a:ext uri="{FF2B5EF4-FFF2-40B4-BE49-F238E27FC236}">
                <a16:creationId xmlns:a16="http://schemas.microsoft.com/office/drawing/2014/main" id="{DC645970-BC68-B68B-A359-7453A6B14236}"/>
              </a:ext>
            </a:extLst>
          </p:cNvPr>
          <p:cNvSpPr/>
          <p:nvPr/>
        </p:nvSpPr>
        <p:spPr>
          <a:xfrm>
            <a:off x="5824632" y="2874876"/>
            <a:ext cx="575689" cy="1286004"/>
          </a:xfrm>
          <a:prstGeom prst="rightArrow">
            <a:avLst>
              <a:gd name="adj1" fmla="val 43313"/>
              <a:gd name="adj2" fmla="val 50000"/>
            </a:avLst>
          </a:prstGeom>
          <a:solidFill>
            <a:schemeClr val="bg1"/>
          </a:solidFill>
          <a:ln w="28575">
            <a:solidFill>
              <a:srgbClr val="5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500CE8-00B6-F859-5C34-A6FB43BEF06B}"/>
              </a:ext>
            </a:extLst>
          </p:cNvPr>
          <p:cNvSpPr txBox="1"/>
          <p:nvPr/>
        </p:nvSpPr>
        <p:spPr>
          <a:xfrm>
            <a:off x="1935581" y="5632936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Simulation Framework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794AC6-2E24-5E38-B56A-0732FEB80553}"/>
              </a:ext>
            </a:extLst>
          </p:cNvPr>
          <p:cNvSpPr txBox="1"/>
          <p:nvPr/>
        </p:nvSpPr>
        <p:spPr>
          <a:xfrm>
            <a:off x="7951980" y="5767787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DMAS Simulation Framework</a:t>
            </a:r>
          </a:p>
        </p:txBody>
      </p:sp>
    </p:spTree>
    <p:extLst>
      <p:ext uri="{BB962C8B-B14F-4D97-AF65-F5344CB8AC3E}">
        <p14:creationId xmlns:p14="http://schemas.microsoft.com/office/powerpoint/2010/main" val="3974059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02E8D-FA6E-DD36-B82F-E9798EFAC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Inter-Agent Messages</a:t>
            </a:r>
          </a:p>
        </p:txBody>
      </p:sp>
      <p:sp>
        <p:nvSpPr>
          <p:cNvPr id="4" name="Can 3">
            <a:extLst>
              <a:ext uri="{FF2B5EF4-FFF2-40B4-BE49-F238E27FC236}">
                <a16:creationId xmlns:a16="http://schemas.microsoft.com/office/drawing/2014/main" id="{09147887-CBA1-FD93-A323-72EA60E02337}"/>
              </a:ext>
            </a:extLst>
          </p:cNvPr>
          <p:cNvSpPr/>
          <p:nvPr/>
        </p:nvSpPr>
        <p:spPr>
          <a:xfrm>
            <a:off x="8469362" y="4770954"/>
            <a:ext cx="1560887" cy="861982"/>
          </a:xfrm>
          <a:prstGeom prst="can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Environment</a:t>
            </a:r>
          </a:p>
          <a:p>
            <a:pPr algn="ctr"/>
            <a:r>
              <a:rPr lang="en-US" sz="1200" i="1" dirty="0"/>
              <a:t>Server</a:t>
            </a:r>
            <a:endParaRPr lang="en-US" sz="1600" i="1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0B2B3A4-3ABE-F2E4-D6ED-142703F93F5B}"/>
              </a:ext>
            </a:extLst>
          </p:cNvPr>
          <p:cNvSpPr/>
          <p:nvPr/>
        </p:nvSpPr>
        <p:spPr>
          <a:xfrm>
            <a:off x="10390380" y="3213392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3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8A82063-A673-F153-45EA-F3E2699EA8AA}"/>
              </a:ext>
            </a:extLst>
          </p:cNvPr>
          <p:cNvSpPr/>
          <p:nvPr/>
        </p:nvSpPr>
        <p:spPr>
          <a:xfrm>
            <a:off x="7108441" y="3213392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1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80F7DC3-6714-47CA-4239-6772C9ADB7C6}"/>
              </a:ext>
            </a:extLst>
          </p:cNvPr>
          <p:cNvSpPr/>
          <p:nvPr/>
        </p:nvSpPr>
        <p:spPr>
          <a:xfrm>
            <a:off x="8708155" y="1731546"/>
            <a:ext cx="1083302" cy="6290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Agent 2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Client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5AC8606-B9D1-0407-0013-68B034C6B812}"/>
              </a:ext>
            </a:extLst>
          </p:cNvPr>
          <p:cNvCxnSpPr>
            <a:cxnSpLocks/>
            <a:stCxn id="7" idx="0"/>
            <a:endCxn id="8" idx="1"/>
          </p:cNvCxnSpPr>
          <p:nvPr/>
        </p:nvCxnSpPr>
        <p:spPr>
          <a:xfrm flipV="1">
            <a:off x="7650092" y="2046053"/>
            <a:ext cx="1058063" cy="1167339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7B24EE7-1F1F-B6CF-C3D8-75F1D12EC69C}"/>
              </a:ext>
            </a:extLst>
          </p:cNvPr>
          <p:cNvCxnSpPr>
            <a:cxnSpLocks/>
            <a:stCxn id="7" idx="3"/>
            <a:endCxn id="5" idx="1"/>
          </p:cNvCxnSpPr>
          <p:nvPr/>
        </p:nvCxnSpPr>
        <p:spPr>
          <a:xfrm>
            <a:off x="8191743" y="3527899"/>
            <a:ext cx="2198637" cy="0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993F23B-5D3C-D8D0-1B29-EA4B9860D6B2}"/>
              </a:ext>
            </a:extLst>
          </p:cNvPr>
          <p:cNvCxnSpPr>
            <a:cxnSpLocks/>
            <a:stCxn id="8" idx="3"/>
            <a:endCxn id="5" idx="0"/>
          </p:cNvCxnSpPr>
          <p:nvPr/>
        </p:nvCxnSpPr>
        <p:spPr>
          <a:xfrm>
            <a:off x="9791457" y="2046053"/>
            <a:ext cx="1140574" cy="1167339"/>
          </a:xfrm>
          <a:prstGeom prst="straightConnector1">
            <a:avLst/>
          </a:prstGeom>
          <a:ln w="12700">
            <a:solidFill>
              <a:schemeClr val="accent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D82FE65-F168-9830-677A-E74A09240BC2}"/>
              </a:ext>
            </a:extLst>
          </p:cNvPr>
          <p:cNvCxnSpPr>
            <a:cxnSpLocks/>
            <a:stCxn id="4" idx="1"/>
            <a:endCxn id="8" idx="2"/>
          </p:cNvCxnSpPr>
          <p:nvPr/>
        </p:nvCxnSpPr>
        <p:spPr>
          <a:xfrm flipV="1">
            <a:off x="9249806" y="2360560"/>
            <a:ext cx="0" cy="2410394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95EDBDB-FF28-CE82-64AF-78C52A6B54F4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9662354" y="3842406"/>
            <a:ext cx="1269677" cy="928548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7612F50-EDBC-AE10-A4AF-88161EFBACBE}"/>
              </a:ext>
            </a:extLst>
          </p:cNvPr>
          <p:cNvCxnSpPr>
            <a:cxnSpLocks/>
            <a:endCxn id="7" idx="2"/>
          </p:cNvCxnSpPr>
          <p:nvPr/>
        </p:nvCxnSpPr>
        <p:spPr>
          <a:xfrm flipH="1" flipV="1">
            <a:off x="7650092" y="3842406"/>
            <a:ext cx="1140574" cy="928548"/>
          </a:xfrm>
          <a:prstGeom prst="straightConnector1">
            <a:avLst/>
          </a:prstGeom>
          <a:ln w="12700">
            <a:solidFill>
              <a:schemeClr val="accent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A7E1B98A-1DFB-0FB5-BCBF-072AB1612001}"/>
              </a:ext>
            </a:extLst>
          </p:cNvPr>
          <p:cNvSpPr txBox="1"/>
          <p:nvPr/>
        </p:nvSpPr>
        <p:spPr>
          <a:xfrm>
            <a:off x="9203213" y="3733247"/>
            <a:ext cx="126967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Agent to Environment: 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Sense agent state, receives measurement information</a:t>
            </a:r>
          </a:p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Environment to all Agents: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B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roadcasts simulation events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75CE278-0FA7-D1E9-8141-9729A70B72DE}"/>
              </a:ext>
            </a:extLst>
          </p:cNvPr>
          <p:cNvSpPr txBox="1"/>
          <p:nvPr/>
        </p:nvSpPr>
        <p:spPr>
          <a:xfrm>
            <a:off x="10307870" y="2275638"/>
            <a:ext cx="14878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Agent to Agent: 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Task, Requests, Results (broadcasted or targeted)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794AC6-2E24-5E38-B56A-0732FEB80553}"/>
              </a:ext>
            </a:extLst>
          </p:cNvPr>
          <p:cNvSpPr txBox="1"/>
          <p:nvPr/>
        </p:nvSpPr>
        <p:spPr>
          <a:xfrm>
            <a:off x="7951980" y="5767787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DMAS Simulation Framework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42385972-FD3C-42D5-8986-2D2846742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217" y="1096317"/>
            <a:ext cx="6179033" cy="5199981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/>
              <a:t>Receivers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Broadcast: All nodes in the network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Targeted: Specific node(s) in the network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Action: From one node to itself</a:t>
            </a:r>
          </a:p>
          <a:p>
            <a:endParaRPr lang="en-US" b="1" dirty="0"/>
          </a:p>
          <a:p>
            <a:r>
              <a:rPr lang="en-US" b="1" dirty="0"/>
              <a:t>Tasks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Actions to be performed by the receiving agent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Is the output of each agent’s scheduling algorithm</a:t>
            </a:r>
          </a:p>
          <a:p>
            <a:endParaRPr lang="en-US" b="1" dirty="0"/>
          </a:p>
          <a:p>
            <a:r>
              <a:rPr lang="en-US" b="1" dirty="0"/>
              <a:t>Requests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Actions that may be performed by the agent if scheduled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Is the input of the agent’s scheduling algorithm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Data/Information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Contains some kind of information relevant to the receiving agent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i.e., Measurement results, agent state,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136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73E5C-AFC8-4A27-2E34-B6D5BED6B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Server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6E8F8-13D8-7377-EF31-D66D835AB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217" y="1102848"/>
            <a:ext cx="6179033" cy="4171605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/>
              <a:t>Simulation Control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Initialize network and wait for all agents to synchronize with the server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Generate and publish a ledger of agent port addresses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Broadcast simulation start and end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Broadcast simulation time (optional)</a:t>
            </a:r>
          </a:p>
          <a:p>
            <a:r>
              <a:rPr lang="en-US" b="1" dirty="0"/>
              <a:t>Earth System Simulator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Propagate the state of the world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Create data for instrument to measure</a:t>
            </a:r>
          </a:p>
          <a:p>
            <a:r>
              <a:rPr lang="en-US" b="1" dirty="0"/>
              <a:t>Agent External State Propagator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Agent position, velocity, attitude, and eclipse state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Respond to requests from agents (be sensed by agents)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Broadcast agent-related events</a:t>
            </a:r>
          </a:p>
          <a:p>
            <a:pPr marL="750888" lvl="1" indent="-457200"/>
            <a:r>
              <a:rPr lang="en-US" dirty="0"/>
              <a:t>i.e., inform agent that it has entered eclipse, so its solar panels stop producing power regardless of whether the agent sensed the eclipse or not.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Can 3">
            <a:extLst>
              <a:ext uri="{FF2B5EF4-FFF2-40B4-BE49-F238E27FC236}">
                <a16:creationId xmlns:a16="http://schemas.microsoft.com/office/drawing/2014/main" id="{906650FF-BD07-0B8B-13DB-778B048FD80A}"/>
              </a:ext>
            </a:extLst>
          </p:cNvPr>
          <p:cNvSpPr/>
          <p:nvPr/>
        </p:nvSpPr>
        <p:spPr>
          <a:xfrm>
            <a:off x="7480300" y="1278454"/>
            <a:ext cx="3623099" cy="5023951"/>
          </a:xfrm>
          <a:prstGeom prst="can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Environment</a:t>
            </a:r>
          </a:p>
          <a:p>
            <a:pPr algn="ctr"/>
            <a:r>
              <a:rPr lang="en-US" sz="1200" i="1" dirty="0"/>
              <a:t>Server</a:t>
            </a:r>
            <a:endParaRPr lang="en-US" sz="1600" i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11AA98-D39F-301C-98FC-25E2C7236305}"/>
              </a:ext>
            </a:extLst>
          </p:cNvPr>
          <p:cNvSpPr/>
          <p:nvPr/>
        </p:nvSpPr>
        <p:spPr>
          <a:xfrm>
            <a:off x="8089204" y="557954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Earth System Simulator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FAC199B-FE3E-9E96-CAA8-2BFDDD0A8093}"/>
              </a:ext>
            </a:extLst>
          </p:cNvPr>
          <p:cNvSpPr/>
          <p:nvPr/>
        </p:nvSpPr>
        <p:spPr>
          <a:xfrm>
            <a:off x="8030186" y="419545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Agent External State Propagator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DA056D-91E2-7195-8D8E-C92C231A7427}"/>
              </a:ext>
            </a:extLst>
          </p:cNvPr>
          <p:cNvSpPr/>
          <p:nvPr/>
        </p:nvSpPr>
        <p:spPr>
          <a:xfrm>
            <a:off x="8030186" y="3236125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Simulation 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7D3034-827B-F3B1-38AD-17C0D9DA924B}"/>
              </a:ext>
            </a:extLst>
          </p:cNvPr>
          <p:cNvSpPr/>
          <p:nvPr/>
        </p:nvSpPr>
        <p:spPr>
          <a:xfrm>
            <a:off x="10734634" y="3429000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PUB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563728-0BA9-ACB9-ADCB-AF6B902E28E3}"/>
              </a:ext>
            </a:extLst>
          </p:cNvPr>
          <p:cNvSpPr/>
          <p:nvPr/>
        </p:nvSpPr>
        <p:spPr>
          <a:xfrm>
            <a:off x="10734634" y="4227658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E926CBE-A69A-A73E-DD32-49D18198896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1103399" y="4410047"/>
            <a:ext cx="431962" cy="0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A045DBD-9F59-F809-7441-D1E850E9A8AB}"/>
              </a:ext>
            </a:extLst>
          </p:cNvPr>
          <p:cNvSpPr txBox="1"/>
          <p:nvPr/>
        </p:nvSpPr>
        <p:spPr>
          <a:xfrm>
            <a:off x="9156680" y="3102806"/>
            <a:ext cx="12786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bg1"/>
                </a:solidFill>
              </a:rPr>
              <a:t>-Simulation Control Events</a:t>
            </a:r>
          </a:p>
          <a:p>
            <a:r>
              <a:rPr lang="en-US" sz="700" i="1" dirty="0">
                <a:solidFill>
                  <a:schemeClr val="bg1"/>
                </a:solidFill>
              </a:rPr>
              <a:t>-Simulation Clock (optional)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366345-CCED-1783-E7D7-D99423D1E259}"/>
              </a:ext>
            </a:extLst>
          </p:cNvPr>
          <p:cNvSpPr txBox="1"/>
          <p:nvPr/>
        </p:nvSpPr>
        <p:spPr>
          <a:xfrm>
            <a:off x="9333280" y="5335581"/>
            <a:ext cx="92549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bg1"/>
                </a:solidFill>
              </a:rPr>
              <a:t>-Measurement observation metrics req</a:t>
            </a:r>
          </a:p>
        </p:txBody>
      </p:sp>
      <p:cxnSp>
        <p:nvCxnSpPr>
          <p:cNvPr id="13" name="Elbow Connector 56">
            <a:extLst>
              <a:ext uri="{FF2B5EF4-FFF2-40B4-BE49-F238E27FC236}">
                <a16:creationId xmlns:a16="http://schemas.microsoft.com/office/drawing/2014/main" id="{3B10409B-611A-08B0-D883-B653F5E62177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9169213" y="3429000"/>
            <a:ext cx="1565421" cy="182389"/>
          </a:xfrm>
          <a:prstGeom prst="bentConnector3">
            <a:avLst>
              <a:gd name="adj1" fmla="val 33774"/>
            </a:avLst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B29C445-591F-BC04-70FF-3E69CE2DEE00}"/>
              </a:ext>
            </a:extLst>
          </p:cNvPr>
          <p:cNvSpPr txBox="1"/>
          <p:nvPr/>
        </p:nvSpPr>
        <p:spPr>
          <a:xfrm>
            <a:off x="9115591" y="4365763"/>
            <a:ext cx="107806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bg1"/>
                </a:solidFill>
              </a:rPr>
              <a:t>-Agent Events</a:t>
            </a:r>
          </a:p>
        </p:txBody>
      </p:sp>
      <p:cxnSp>
        <p:nvCxnSpPr>
          <p:cNvPr id="19" name="Elbow Connector 56">
            <a:extLst>
              <a:ext uri="{FF2B5EF4-FFF2-40B4-BE49-F238E27FC236}">
                <a16:creationId xmlns:a16="http://schemas.microsoft.com/office/drawing/2014/main" id="{4E0F4086-DC04-5AC2-F47D-4E0574C9E3AC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9169213" y="3611389"/>
            <a:ext cx="1565421" cy="776942"/>
          </a:xfrm>
          <a:prstGeom prst="bentConnector3">
            <a:avLst>
              <a:gd name="adj1" fmla="val 33774"/>
            </a:avLst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56">
            <a:extLst>
              <a:ext uri="{FF2B5EF4-FFF2-40B4-BE49-F238E27FC236}">
                <a16:creationId xmlns:a16="http://schemas.microsoft.com/office/drawing/2014/main" id="{671B0887-3561-B175-A21F-03B59E492596}"/>
              </a:ext>
            </a:extLst>
          </p:cNvPr>
          <p:cNvCxnSpPr>
            <a:cxnSpLocks/>
            <a:stCxn id="5" idx="3"/>
            <a:endCxn id="9" idx="1"/>
          </p:cNvCxnSpPr>
          <p:nvPr/>
        </p:nvCxnSpPr>
        <p:spPr>
          <a:xfrm flipV="1">
            <a:off x="9228231" y="4410047"/>
            <a:ext cx="1506403" cy="1362374"/>
          </a:xfrm>
          <a:prstGeom prst="bentConnector3">
            <a:avLst>
              <a:gd name="adj1" fmla="val 59273"/>
            </a:avLst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56">
            <a:extLst>
              <a:ext uri="{FF2B5EF4-FFF2-40B4-BE49-F238E27FC236}">
                <a16:creationId xmlns:a16="http://schemas.microsoft.com/office/drawing/2014/main" id="{D34B6CB0-8F95-7011-0B31-5DC8176D703F}"/>
              </a:ext>
            </a:extLst>
          </p:cNvPr>
          <p:cNvCxnSpPr>
            <a:cxnSpLocks/>
            <a:stCxn id="6" idx="2"/>
            <a:endCxn id="9" idx="1"/>
          </p:cNvCxnSpPr>
          <p:nvPr/>
        </p:nvCxnSpPr>
        <p:spPr>
          <a:xfrm rot="5400000" flipH="1" flipV="1">
            <a:off x="9581587" y="3428160"/>
            <a:ext cx="171159" cy="2134934"/>
          </a:xfrm>
          <a:prstGeom prst="bentConnector4">
            <a:avLst>
              <a:gd name="adj1" fmla="val -100171"/>
              <a:gd name="adj2" fmla="val 71369"/>
            </a:avLst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0">
            <a:extLst>
              <a:ext uri="{FF2B5EF4-FFF2-40B4-BE49-F238E27FC236}">
                <a16:creationId xmlns:a16="http://schemas.microsoft.com/office/drawing/2014/main" id="{E46F51D1-EB01-BD7E-A510-7B2A805EBA98}"/>
              </a:ext>
            </a:extLst>
          </p:cNvPr>
          <p:cNvSpPr/>
          <p:nvPr/>
        </p:nvSpPr>
        <p:spPr>
          <a:xfrm rot="5400000">
            <a:off x="10763755" y="3781861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Agents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73A7FAC-6A4E-FDB4-91DB-EDCDF5E83A12}"/>
              </a:ext>
            </a:extLst>
          </p:cNvPr>
          <p:cNvSpPr txBox="1"/>
          <p:nvPr/>
        </p:nvSpPr>
        <p:spPr>
          <a:xfrm>
            <a:off x="8512501" y="4750805"/>
            <a:ext cx="1130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bg1"/>
                </a:solidFill>
              </a:rPr>
              <a:t>-GP access req</a:t>
            </a:r>
          </a:p>
          <a:p>
            <a:r>
              <a:rPr lang="en-US" sz="800" i="1" dirty="0">
                <a:solidFill>
                  <a:schemeClr val="bg1"/>
                </a:solidFill>
              </a:rPr>
              <a:t>-GS access req</a:t>
            </a:r>
          </a:p>
          <a:p>
            <a:r>
              <a:rPr lang="en-US" sz="800" i="1" dirty="0">
                <a:solidFill>
                  <a:schemeClr val="bg1"/>
                </a:solidFill>
              </a:rPr>
              <a:t>-Agent access req</a:t>
            </a:r>
          </a:p>
          <a:p>
            <a:r>
              <a:rPr lang="en-US" sz="800" i="1" dirty="0">
                <a:solidFill>
                  <a:schemeClr val="bg1"/>
                </a:solidFill>
              </a:rPr>
              <a:t>-Agent state req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D5D5555B-FED9-57DA-0F32-6FFAD75D6C09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11103399" y="3611389"/>
            <a:ext cx="431962" cy="0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1A218625-64DA-FD9C-2A5C-639CECE83A89}"/>
              </a:ext>
            </a:extLst>
          </p:cNvPr>
          <p:cNvSpPr txBox="1"/>
          <p:nvPr/>
        </p:nvSpPr>
        <p:spPr>
          <a:xfrm>
            <a:off x="211717" y="5379075"/>
            <a:ext cx="6439706" cy="523220"/>
          </a:xfrm>
          <a:prstGeom prst="rect">
            <a:avLst/>
          </a:prstGeom>
          <a:solidFill>
            <a:schemeClr val="accent2">
              <a:lumMod val="10000"/>
              <a:lumOff val="9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400" b="1" dirty="0"/>
              <a:t>Objective</a:t>
            </a:r>
            <a:r>
              <a:rPr lang="en-US" sz="1400" dirty="0"/>
              <a:t>: Make the environment house all “True/Real” values of the simulation and have the agents sense those values through their sensors and instruments.</a:t>
            </a:r>
          </a:p>
        </p:txBody>
      </p:sp>
    </p:spTree>
    <p:extLst>
      <p:ext uri="{BB962C8B-B14F-4D97-AF65-F5344CB8AC3E}">
        <p14:creationId xmlns:p14="http://schemas.microsoft.com/office/powerpoint/2010/main" val="3851189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Simulation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EA55BD-4E70-DF9B-13EB-2AC660B125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770" t="-854" r="-233" b="-718"/>
          <a:stretch/>
        </p:blipFill>
        <p:spPr bwMode="auto">
          <a:xfrm>
            <a:off x="451334" y="2648186"/>
            <a:ext cx="3301072" cy="1784032"/>
          </a:xfrm>
          <a:prstGeom prst="rect">
            <a:avLst/>
          </a:prstGeom>
          <a:noFill/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A174731-6786-6F6D-DC9D-FD8C2C6A0131}"/>
              </a:ext>
            </a:extLst>
          </p:cNvPr>
          <p:cNvSpPr txBox="1"/>
          <p:nvPr/>
        </p:nvSpPr>
        <p:spPr>
          <a:xfrm>
            <a:off x="801357" y="4422398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Agent Framework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B37C21-00EB-14D0-89A7-0FEBE1E741B1}"/>
              </a:ext>
            </a:extLst>
          </p:cNvPr>
          <p:cNvGrpSpPr/>
          <p:nvPr/>
        </p:nvGrpSpPr>
        <p:grpSpPr>
          <a:xfrm>
            <a:off x="5338413" y="1181475"/>
            <a:ext cx="6579731" cy="5225099"/>
            <a:chOff x="3135041" y="1176489"/>
            <a:chExt cx="6579731" cy="5225099"/>
          </a:xfrm>
        </p:grpSpPr>
        <p:sp>
          <p:nvSpPr>
            <p:cNvPr id="4" name="Rounded Rectangle 29">
              <a:extLst>
                <a:ext uri="{FF2B5EF4-FFF2-40B4-BE49-F238E27FC236}">
                  <a16:creationId xmlns:a16="http://schemas.microsoft.com/office/drawing/2014/main" id="{F40648B5-DE50-3579-FADA-CAF8E94030E7}"/>
                </a:ext>
              </a:extLst>
            </p:cNvPr>
            <p:cNvSpPr/>
            <p:nvPr/>
          </p:nvSpPr>
          <p:spPr>
            <a:xfrm>
              <a:off x="4484638" y="1176489"/>
              <a:ext cx="5230134" cy="4875209"/>
            </a:xfrm>
            <a:prstGeom prst="roundRect">
              <a:avLst>
                <a:gd name="adj" fmla="val 609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ysClr val="windowText" lastClr="000000"/>
                  </a:solidFill>
                </a:rPr>
                <a:t>Agent</a:t>
              </a:r>
            </a:p>
          </p:txBody>
        </p:sp>
        <p:sp>
          <p:nvSpPr>
            <p:cNvPr id="5" name="Rounded Rectangle 30">
              <a:extLst>
                <a:ext uri="{FF2B5EF4-FFF2-40B4-BE49-F238E27FC236}">
                  <a16:creationId xmlns:a16="http://schemas.microsoft.com/office/drawing/2014/main" id="{36FCB5CD-F302-D51B-34A3-A0B1CCDBE6D6}"/>
                </a:ext>
              </a:extLst>
            </p:cNvPr>
            <p:cNvSpPr/>
            <p:nvPr/>
          </p:nvSpPr>
          <p:spPr>
            <a:xfrm rot="16200000">
              <a:off x="2275564" y="2293861"/>
              <a:ext cx="2154955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Environment</a:t>
              </a:r>
            </a:p>
          </p:txBody>
        </p:sp>
        <p:sp>
          <p:nvSpPr>
            <p:cNvPr id="6" name="Rounded Rectangle 30">
              <a:extLst>
                <a:ext uri="{FF2B5EF4-FFF2-40B4-BE49-F238E27FC236}">
                  <a16:creationId xmlns:a16="http://schemas.microsoft.com/office/drawing/2014/main" id="{87F517DA-6E73-F6CB-E770-58B82D97E783}"/>
                </a:ext>
              </a:extLst>
            </p:cNvPr>
            <p:cNvSpPr/>
            <p:nvPr/>
          </p:nvSpPr>
          <p:spPr>
            <a:xfrm rot="16200000">
              <a:off x="2363435" y="4835074"/>
              <a:ext cx="1979210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Other Agents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1FE5CB-B5E3-B8CC-FC28-61C7280D0EC8}"/>
                </a:ext>
              </a:extLst>
            </p:cNvPr>
            <p:cNvSpPr/>
            <p:nvPr/>
          </p:nvSpPr>
          <p:spPr>
            <a:xfrm>
              <a:off x="4484636" y="1914989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i="1" dirty="0">
                  <a:solidFill>
                    <a:sysClr val="windowText" lastClr="000000"/>
                  </a:solidFill>
                </a:rPr>
                <a:t>SUB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C5E1990-9422-5D7F-F9ED-1C8180FDCE4E}"/>
                </a:ext>
              </a:extLst>
            </p:cNvPr>
            <p:cNvSpPr/>
            <p:nvPr/>
          </p:nvSpPr>
          <p:spPr>
            <a:xfrm>
              <a:off x="4484636" y="2713647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E227E52-179E-4D2F-5FC9-FDFD8678AC53}"/>
                </a:ext>
              </a:extLst>
            </p:cNvPr>
            <p:cNvSpPr/>
            <p:nvPr/>
          </p:nvSpPr>
          <p:spPr>
            <a:xfrm>
              <a:off x="4484637" y="4417867"/>
              <a:ext cx="367030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6CB41F-8ECB-30FC-1971-129130FB3B89}"/>
                </a:ext>
              </a:extLst>
            </p:cNvPr>
            <p:cNvSpPr/>
            <p:nvPr/>
          </p:nvSpPr>
          <p:spPr>
            <a:xfrm>
              <a:off x="4484636" y="5216525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REP</a:t>
              </a:r>
            </a:p>
          </p:txBody>
        </p:sp>
        <p:sp>
          <p:nvSpPr>
            <p:cNvPr id="11" name="Rounded Rectangle 29">
              <a:extLst>
                <a:ext uri="{FF2B5EF4-FFF2-40B4-BE49-F238E27FC236}">
                  <a16:creationId xmlns:a16="http://schemas.microsoft.com/office/drawing/2014/main" id="{2B32A1C8-1F4D-FE46-0683-3487D1FA5643}"/>
                </a:ext>
              </a:extLst>
            </p:cNvPr>
            <p:cNvSpPr/>
            <p:nvPr/>
          </p:nvSpPr>
          <p:spPr>
            <a:xfrm rot="16200000">
              <a:off x="4331561" y="3921854"/>
              <a:ext cx="3188753" cy="368764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rgbClr val="43061E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Engineering Module</a:t>
              </a:r>
            </a:p>
          </p:txBody>
        </p:sp>
        <p:sp>
          <p:nvSpPr>
            <p:cNvPr id="12" name="Rounded Rectangle 29">
              <a:extLst>
                <a:ext uri="{FF2B5EF4-FFF2-40B4-BE49-F238E27FC236}">
                  <a16:creationId xmlns:a16="http://schemas.microsoft.com/office/drawing/2014/main" id="{12ADA39C-3563-CAEB-6599-771568637F19}"/>
                </a:ext>
              </a:extLst>
            </p:cNvPr>
            <p:cNvSpPr/>
            <p:nvPr/>
          </p:nvSpPr>
          <p:spPr>
            <a:xfrm>
              <a:off x="7750467" y="2744508"/>
              <a:ext cx="1307237" cy="307489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Science Module</a:t>
              </a:r>
            </a:p>
          </p:txBody>
        </p:sp>
        <p:sp>
          <p:nvSpPr>
            <p:cNvPr id="13" name="Rounded Rectangle 29">
              <a:extLst>
                <a:ext uri="{FF2B5EF4-FFF2-40B4-BE49-F238E27FC236}">
                  <a16:creationId xmlns:a16="http://schemas.microsoft.com/office/drawing/2014/main" id="{4CF191CC-E3D1-061E-10AD-55F38E8AB2A6}"/>
                </a:ext>
              </a:extLst>
            </p:cNvPr>
            <p:cNvSpPr/>
            <p:nvPr/>
          </p:nvSpPr>
          <p:spPr>
            <a:xfrm>
              <a:off x="7756716" y="4340259"/>
              <a:ext cx="1307237" cy="307487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2CFE17B-DDF8-C7E1-74CB-183DE935DC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6821" y="2896035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B52B2B7-ABA9-443F-1E5D-AA7CC65B7D4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2604" y="211730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5D870E-5B50-966E-0DA6-166D5BE5BEDA}"/>
                </a:ext>
              </a:extLst>
            </p:cNvPr>
            <p:cNvSpPr txBox="1"/>
            <p:nvPr/>
          </p:nvSpPr>
          <p:spPr>
            <a:xfrm>
              <a:off x="3534232" y="1765577"/>
              <a:ext cx="987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F321F822-5C6A-BD15-F8C8-E7C9183E20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59138" y="5398175"/>
              <a:ext cx="922031" cy="738"/>
            </a:xfrm>
            <a:prstGeom prst="straightConnector1">
              <a:avLst/>
            </a:prstGeom>
            <a:ln w="28575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8D29D6C-EAC1-451B-A927-59E3C49EC7D8}"/>
                </a:ext>
              </a:extLst>
            </p:cNvPr>
            <p:cNvSpPr txBox="1"/>
            <p:nvPr/>
          </p:nvSpPr>
          <p:spPr>
            <a:xfrm>
              <a:off x="3571039" y="2922499"/>
              <a:ext cx="925497" cy="846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-GP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-GS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state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observation metrics info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1B13C5C-E425-0922-1BE5-4D3997E07D4A}"/>
                </a:ext>
              </a:extLst>
            </p:cNvPr>
            <p:cNvSpPr txBox="1"/>
            <p:nvPr/>
          </p:nvSpPr>
          <p:spPr>
            <a:xfrm>
              <a:off x="3540959" y="5447481"/>
              <a:ext cx="98720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Results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BD6F391-03BE-5974-2ADF-122841988F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53401" y="2896773"/>
              <a:ext cx="884690" cy="0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F3DB52F6-DC85-48AB-544C-FCD2F9E9318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0870" y="459951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805EFBA9-F89A-F4AA-B55A-FE4D71BE992A}"/>
                </a:ext>
              </a:extLst>
            </p:cNvPr>
            <p:cNvCxnSpPr>
              <a:cxnSpLocks/>
              <a:endCxn id="9" idx="3"/>
            </p:cNvCxnSpPr>
            <p:nvPr/>
          </p:nvCxnSpPr>
          <p:spPr>
            <a:xfrm flipH="1">
              <a:off x="4851667" y="4599517"/>
              <a:ext cx="886424" cy="739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53080E86-4D23-A774-F967-F388C923D1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4967" y="5404528"/>
              <a:ext cx="881221" cy="0"/>
            </a:xfrm>
            <a:prstGeom prst="straightConnector1">
              <a:avLst/>
            </a:prstGeom>
            <a:ln w="19050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9AEA6192-3CFB-C3DC-62C3-6BCFE41476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10320" y="4427232"/>
              <a:ext cx="1655734" cy="0"/>
            </a:xfrm>
            <a:prstGeom prst="straightConnector1">
              <a:avLst/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EE09718-9461-F519-738D-CED4577346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8420" y="4585956"/>
              <a:ext cx="1652047" cy="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A7A95947-F6FE-37CA-E02B-B0F9DFACB9A8}"/>
                </a:ext>
              </a:extLst>
            </p:cNvPr>
            <p:cNvCxnSpPr>
              <a:cxnSpLocks/>
            </p:cNvCxnSpPr>
            <p:nvPr/>
          </p:nvCxnSpPr>
          <p:spPr>
            <a:xfrm>
              <a:off x="8299490" y="3051997"/>
              <a:ext cx="0" cy="1288262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65D2550-9A5E-2B9C-C4A5-BEBE059DFA7D}"/>
                </a:ext>
              </a:extLst>
            </p:cNvPr>
            <p:cNvSpPr/>
            <p:nvPr/>
          </p:nvSpPr>
          <p:spPr>
            <a:xfrm>
              <a:off x="5374611" y="1674572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Event Handler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CDB0AC5-0E15-BEA5-0D41-E610593E1143}"/>
                </a:ext>
              </a:extLst>
            </p:cNvPr>
            <p:cNvSpPr/>
            <p:nvPr/>
          </p:nvSpPr>
          <p:spPr>
            <a:xfrm>
              <a:off x="7311652" y="1674009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Sim Start/End</a:t>
              </a:r>
            </a:p>
          </p:txBody>
        </p:sp>
        <p:cxnSp>
          <p:nvCxnSpPr>
            <p:cNvPr id="54" name="Elbow Connector 56">
              <a:extLst>
                <a:ext uri="{FF2B5EF4-FFF2-40B4-BE49-F238E27FC236}">
                  <a16:creationId xmlns:a16="http://schemas.microsoft.com/office/drawing/2014/main" id="{DED9E14D-4B83-0719-589B-A0247A26D48A}"/>
                </a:ext>
              </a:extLst>
            </p:cNvPr>
            <p:cNvCxnSpPr>
              <a:cxnSpLocks/>
              <a:stCxn id="7" idx="3"/>
              <a:endCxn id="52" idx="1"/>
            </p:cNvCxnSpPr>
            <p:nvPr/>
          </p:nvCxnSpPr>
          <p:spPr>
            <a:xfrm flipV="1">
              <a:off x="4853401" y="1867447"/>
              <a:ext cx="521210" cy="229931"/>
            </a:xfrm>
            <a:prstGeom prst="bentConnector3">
              <a:avLst>
                <a:gd name="adj1" fmla="val 50000"/>
              </a:avLst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A6007C7-0ABA-1107-19E0-A027CCDFC33B}"/>
                </a:ext>
              </a:extLst>
            </p:cNvPr>
            <p:cNvCxnSpPr>
              <a:cxnSpLocks/>
              <a:stCxn id="53" idx="1"/>
              <a:endCxn id="52" idx="3"/>
            </p:cNvCxnSpPr>
            <p:nvPr/>
          </p:nvCxnSpPr>
          <p:spPr>
            <a:xfrm flipH="1">
              <a:off x="6513638" y="1866884"/>
              <a:ext cx="798014" cy="563"/>
            </a:xfrm>
            <a:prstGeom prst="straightConnector1">
              <a:avLst/>
            </a:prstGeom>
            <a:ln w="19050">
              <a:prstDash val="solid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53E9E35F-81DE-74CF-0F9A-551E2E925FC1}"/>
                </a:ext>
              </a:extLst>
            </p:cNvPr>
            <p:cNvCxnSpPr>
              <a:cxnSpLocks/>
            </p:cNvCxnSpPr>
            <p:nvPr/>
          </p:nvCxnSpPr>
          <p:spPr>
            <a:xfrm>
              <a:off x="5909435" y="2059759"/>
              <a:ext cx="0" cy="45210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ounded Rectangle 29">
              <a:extLst>
                <a:ext uri="{FF2B5EF4-FFF2-40B4-BE49-F238E27FC236}">
                  <a16:creationId xmlns:a16="http://schemas.microsoft.com/office/drawing/2014/main" id="{8651A971-FD80-C7DD-B497-3D2C3B67E474}"/>
                </a:ext>
              </a:extLst>
            </p:cNvPr>
            <p:cNvSpPr/>
            <p:nvPr/>
          </p:nvSpPr>
          <p:spPr>
            <a:xfrm>
              <a:off x="5251284" y="1345167"/>
              <a:ext cx="3281173" cy="902555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200" i="1" dirty="0">
                  <a:solidFill>
                    <a:sysClr val="windowText" lastClr="000000"/>
                  </a:solidFill>
                </a:rPr>
                <a:t>Simulation Module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E1EDB20-B750-E5E9-8E92-87267775AC19}"/>
                </a:ext>
              </a:extLst>
            </p:cNvPr>
            <p:cNvSpPr txBox="1"/>
            <p:nvPr/>
          </p:nvSpPr>
          <p:spPr>
            <a:xfrm>
              <a:off x="6513638" y="1571019"/>
              <a:ext cx="67521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BDFBA05-B539-78D5-5C05-2D3F74E0B517}"/>
                </a:ext>
              </a:extLst>
            </p:cNvPr>
            <p:cNvSpPr txBox="1"/>
            <p:nvPr/>
          </p:nvSpPr>
          <p:spPr>
            <a:xfrm>
              <a:off x="5879314" y="2036161"/>
              <a:ext cx="113902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0180917-7F8D-9D6D-41FC-6333D62BEFD1}"/>
                </a:ext>
              </a:extLst>
            </p:cNvPr>
            <p:cNvSpPr txBox="1"/>
            <p:nvPr/>
          </p:nvSpPr>
          <p:spPr>
            <a:xfrm>
              <a:off x="6362517" y="4602876"/>
              <a:ext cx="1220596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-Scheduled Measurement Measurements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92A8F5A-DD95-6C58-AFDA-689A07A09931}"/>
                </a:ext>
              </a:extLst>
            </p:cNvPr>
            <p:cNvSpPr txBox="1"/>
            <p:nvPr/>
          </p:nvSpPr>
          <p:spPr>
            <a:xfrm>
              <a:off x="8299490" y="3497664"/>
              <a:ext cx="1245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Requests</a:t>
              </a:r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08A08C4F-0ED5-606C-7B63-4BC65482EA87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>
              <a:off x="6108372" y="2898253"/>
              <a:ext cx="1642095" cy="5648"/>
            </a:xfrm>
            <a:prstGeom prst="straightConnector1">
              <a:avLst/>
            </a:prstGeom>
            <a:ln w="19050">
              <a:solidFill>
                <a:schemeClr val="accent1"/>
              </a:solidFill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C2405D2-A033-AC54-5C54-3AC3C9EEF5F9}"/>
                </a:ext>
              </a:extLst>
            </p:cNvPr>
            <p:cNvSpPr txBox="1"/>
            <p:nvPr/>
          </p:nvSpPr>
          <p:spPr>
            <a:xfrm>
              <a:off x="5503714" y="6154439"/>
              <a:ext cx="25956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DMAS Agent Framework</a:t>
              </a:r>
            </a:p>
          </p:txBody>
        </p:sp>
      </p:grpSp>
      <p:sp>
        <p:nvSpPr>
          <p:cNvPr id="20" name="Right Arrow 7">
            <a:extLst>
              <a:ext uri="{FF2B5EF4-FFF2-40B4-BE49-F238E27FC236}">
                <a16:creationId xmlns:a16="http://schemas.microsoft.com/office/drawing/2014/main" id="{B3BF9FB2-51B2-A379-933C-C0A918782F24}"/>
              </a:ext>
            </a:extLst>
          </p:cNvPr>
          <p:cNvSpPr/>
          <p:nvPr/>
        </p:nvSpPr>
        <p:spPr>
          <a:xfrm>
            <a:off x="4340475" y="2971309"/>
            <a:ext cx="575689" cy="1286004"/>
          </a:xfrm>
          <a:prstGeom prst="rightArrow">
            <a:avLst>
              <a:gd name="adj1" fmla="val 43313"/>
              <a:gd name="adj2" fmla="val 50000"/>
            </a:avLst>
          </a:prstGeom>
          <a:solidFill>
            <a:schemeClr val="bg1"/>
          </a:solidFill>
          <a:ln w="28575">
            <a:solidFill>
              <a:srgbClr val="5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7E59C77-75E8-316F-2082-15FBEF9E7A0A}"/>
              </a:ext>
            </a:extLst>
          </p:cNvPr>
          <p:cNvSpPr txBox="1"/>
          <p:nvPr/>
        </p:nvSpPr>
        <p:spPr>
          <a:xfrm>
            <a:off x="8547302" y="2461479"/>
            <a:ext cx="13276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06EAFF-9C8B-A643-CD1F-6916EE22315C}"/>
              </a:ext>
            </a:extLst>
          </p:cNvPr>
          <p:cNvSpPr txBox="1"/>
          <p:nvPr/>
        </p:nvSpPr>
        <p:spPr>
          <a:xfrm>
            <a:off x="8566863" y="399859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8D70C8-A244-4B38-995E-20B26E5FD3EE}"/>
              </a:ext>
            </a:extLst>
          </p:cNvPr>
          <p:cNvSpPr txBox="1"/>
          <p:nvPr/>
        </p:nvSpPr>
        <p:spPr>
          <a:xfrm>
            <a:off x="5751961" y="3760069"/>
            <a:ext cx="98720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</p:spTree>
    <p:extLst>
      <p:ext uri="{BB962C8B-B14F-4D97-AF65-F5344CB8AC3E}">
        <p14:creationId xmlns:p14="http://schemas.microsoft.com/office/powerpoint/2010/main" val="2811866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Simulation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EA55BD-4E70-DF9B-13EB-2AC660B125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770" t="-854" r="-233" b="-718"/>
          <a:stretch/>
        </p:blipFill>
        <p:spPr bwMode="auto">
          <a:xfrm>
            <a:off x="451334" y="2648186"/>
            <a:ext cx="3301072" cy="1784032"/>
          </a:xfrm>
          <a:prstGeom prst="rect">
            <a:avLst/>
          </a:prstGeom>
          <a:noFill/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A174731-6786-6F6D-DC9D-FD8C2C6A0131}"/>
              </a:ext>
            </a:extLst>
          </p:cNvPr>
          <p:cNvSpPr txBox="1"/>
          <p:nvPr/>
        </p:nvSpPr>
        <p:spPr>
          <a:xfrm>
            <a:off x="801357" y="4422398"/>
            <a:ext cx="2595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Proposed 3D-CHESS Agent Framework</a:t>
            </a:r>
          </a:p>
        </p:txBody>
      </p:sp>
      <p:sp>
        <p:nvSpPr>
          <p:cNvPr id="20" name="Right Arrow 7">
            <a:extLst>
              <a:ext uri="{FF2B5EF4-FFF2-40B4-BE49-F238E27FC236}">
                <a16:creationId xmlns:a16="http://schemas.microsoft.com/office/drawing/2014/main" id="{B3BF9FB2-51B2-A379-933C-C0A918782F24}"/>
              </a:ext>
            </a:extLst>
          </p:cNvPr>
          <p:cNvSpPr/>
          <p:nvPr/>
        </p:nvSpPr>
        <p:spPr>
          <a:xfrm>
            <a:off x="4340475" y="2971309"/>
            <a:ext cx="575689" cy="1286004"/>
          </a:xfrm>
          <a:prstGeom prst="rightArrow">
            <a:avLst>
              <a:gd name="adj1" fmla="val 43313"/>
              <a:gd name="adj2" fmla="val 50000"/>
            </a:avLst>
          </a:prstGeom>
          <a:solidFill>
            <a:schemeClr val="bg1"/>
          </a:solidFill>
          <a:ln w="28575">
            <a:solidFill>
              <a:srgbClr val="5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4DCCE5C4-1279-EDB4-145C-193C36C55F6E}"/>
              </a:ext>
            </a:extLst>
          </p:cNvPr>
          <p:cNvSpPr/>
          <p:nvPr/>
        </p:nvSpPr>
        <p:spPr>
          <a:xfrm>
            <a:off x="515420" y="2708696"/>
            <a:ext cx="3167987" cy="566218"/>
          </a:xfrm>
          <a:prstGeom prst="round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2EDD533-8D1D-4436-AC59-7EF19A98A40C}"/>
              </a:ext>
            </a:extLst>
          </p:cNvPr>
          <p:cNvGrpSpPr/>
          <p:nvPr/>
        </p:nvGrpSpPr>
        <p:grpSpPr>
          <a:xfrm>
            <a:off x="5338413" y="1181475"/>
            <a:ext cx="6579731" cy="5225099"/>
            <a:chOff x="3135041" y="1176489"/>
            <a:chExt cx="6579731" cy="5225099"/>
          </a:xfrm>
        </p:grpSpPr>
        <p:sp>
          <p:nvSpPr>
            <p:cNvPr id="50" name="Rounded Rectangle 29">
              <a:extLst>
                <a:ext uri="{FF2B5EF4-FFF2-40B4-BE49-F238E27FC236}">
                  <a16:creationId xmlns:a16="http://schemas.microsoft.com/office/drawing/2014/main" id="{E0AEDFB0-1D0B-4CEE-A5D0-14F20587F130}"/>
                </a:ext>
              </a:extLst>
            </p:cNvPr>
            <p:cNvSpPr/>
            <p:nvPr/>
          </p:nvSpPr>
          <p:spPr>
            <a:xfrm>
              <a:off x="4484638" y="1176489"/>
              <a:ext cx="5230134" cy="4875209"/>
            </a:xfrm>
            <a:prstGeom prst="roundRect">
              <a:avLst>
                <a:gd name="adj" fmla="val 609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ysClr val="windowText" lastClr="000000"/>
                  </a:solidFill>
                </a:rPr>
                <a:t>Agent</a:t>
              </a:r>
            </a:p>
          </p:txBody>
        </p:sp>
        <p:sp>
          <p:nvSpPr>
            <p:cNvPr id="51" name="Rounded Rectangle 30">
              <a:extLst>
                <a:ext uri="{FF2B5EF4-FFF2-40B4-BE49-F238E27FC236}">
                  <a16:creationId xmlns:a16="http://schemas.microsoft.com/office/drawing/2014/main" id="{4B8DA099-2B1F-4BD4-9F31-36F20EB9EBB5}"/>
                </a:ext>
              </a:extLst>
            </p:cNvPr>
            <p:cNvSpPr/>
            <p:nvPr/>
          </p:nvSpPr>
          <p:spPr>
            <a:xfrm rot="16200000">
              <a:off x="2275564" y="2293861"/>
              <a:ext cx="2154955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Environment</a:t>
              </a:r>
            </a:p>
          </p:txBody>
        </p:sp>
        <p:sp>
          <p:nvSpPr>
            <p:cNvPr id="55" name="Rounded Rectangle 30">
              <a:extLst>
                <a:ext uri="{FF2B5EF4-FFF2-40B4-BE49-F238E27FC236}">
                  <a16:creationId xmlns:a16="http://schemas.microsoft.com/office/drawing/2014/main" id="{94A46EF4-4DF0-44D1-BEF0-452F76CA90AC}"/>
                </a:ext>
              </a:extLst>
            </p:cNvPr>
            <p:cNvSpPr/>
            <p:nvPr/>
          </p:nvSpPr>
          <p:spPr>
            <a:xfrm rot="16200000">
              <a:off x="2363435" y="4835074"/>
              <a:ext cx="1979210" cy="43599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Other Agents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8EE2573-973C-41AE-BB07-711671B78A45}"/>
                </a:ext>
              </a:extLst>
            </p:cNvPr>
            <p:cNvSpPr/>
            <p:nvPr/>
          </p:nvSpPr>
          <p:spPr>
            <a:xfrm>
              <a:off x="4484636" y="1914989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i="1" dirty="0">
                  <a:solidFill>
                    <a:sysClr val="windowText" lastClr="000000"/>
                  </a:solidFill>
                </a:rPr>
                <a:t>SUB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38A3828-E53A-4234-96AD-59AC3F5C00D5}"/>
                </a:ext>
              </a:extLst>
            </p:cNvPr>
            <p:cNvSpPr/>
            <p:nvPr/>
          </p:nvSpPr>
          <p:spPr>
            <a:xfrm>
              <a:off x="4484636" y="2713647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13FB935C-DAB4-4766-84FA-EAA0E6C1F7FE}"/>
                </a:ext>
              </a:extLst>
            </p:cNvPr>
            <p:cNvSpPr/>
            <p:nvPr/>
          </p:nvSpPr>
          <p:spPr>
            <a:xfrm>
              <a:off x="4484637" y="4417867"/>
              <a:ext cx="367030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0FE32B0-FE4A-45F8-B067-98798FCF056A}"/>
                </a:ext>
              </a:extLst>
            </p:cNvPr>
            <p:cNvSpPr/>
            <p:nvPr/>
          </p:nvSpPr>
          <p:spPr>
            <a:xfrm>
              <a:off x="4484636" y="5216525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i="1" dirty="0">
                  <a:solidFill>
                    <a:sysClr val="windowText" lastClr="000000"/>
                  </a:solidFill>
                </a:rPr>
                <a:t>REP</a:t>
              </a:r>
            </a:p>
          </p:txBody>
        </p:sp>
        <p:sp>
          <p:nvSpPr>
            <p:cNvPr id="62" name="Rounded Rectangle 29">
              <a:extLst>
                <a:ext uri="{FF2B5EF4-FFF2-40B4-BE49-F238E27FC236}">
                  <a16:creationId xmlns:a16="http://schemas.microsoft.com/office/drawing/2014/main" id="{84314AD0-ACB8-4AED-840F-F5BDB3AE01B3}"/>
                </a:ext>
              </a:extLst>
            </p:cNvPr>
            <p:cNvSpPr/>
            <p:nvPr/>
          </p:nvSpPr>
          <p:spPr>
            <a:xfrm rot="16200000">
              <a:off x="4331561" y="3921854"/>
              <a:ext cx="3188753" cy="368764"/>
            </a:xfrm>
            <a:prstGeom prst="roundRect">
              <a:avLst>
                <a:gd name="adj" fmla="val 6097"/>
              </a:avLst>
            </a:prstGeom>
            <a:solidFill>
              <a:schemeClr val="accent2">
                <a:lumMod val="10000"/>
                <a:lumOff val="90000"/>
              </a:schemeClr>
            </a:solidFill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Engineering Module</a:t>
              </a:r>
            </a:p>
          </p:txBody>
        </p:sp>
        <p:sp>
          <p:nvSpPr>
            <p:cNvPr id="64" name="Rounded Rectangle 29">
              <a:extLst>
                <a:ext uri="{FF2B5EF4-FFF2-40B4-BE49-F238E27FC236}">
                  <a16:creationId xmlns:a16="http://schemas.microsoft.com/office/drawing/2014/main" id="{D2F9E6E5-647E-45DF-A58F-C1AF866049B5}"/>
                </a:ext>
              </a:extLst>
            </p:cNvPr>
            <p:cNvSpPr/>
            <p:nvPr/>
          </p:nvSpPr>
          <p:spPr>
            <a:xfrm>
              <a:off x="7750467" y="2744508"/>
              <a:ext cx="1307237" cy="307489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 i="1" dirty="0">
                  <a:solidFill>
                    <a:sysClr val="windowText" lastClr="000000"/>
                  </a:solidFill>
                </a:rPr>
                <a:t>Science Module</a:t>
              </a:r>
            </a:p>
          </p:txBody>
        </p:sp>
        <p:sp>
          <p:nvSpPr>
            <p:cNvPr id="67" name="Rounded Rectangle 29">
              <a:extLst>
                <a:ext uri="{FF2B5EF4-FFF2-40B4-BE49-F238E27FC236}">
                  <a16:creationId xmlns:a16="http://schemas.microsoft.com/office/drawing/2014/main" id="{05E2CF58-F2C9-47EA-9479-F1685A9AFC87}"/>
                </a:ext>
              </a:extLst>
            </p:cNvPr>
            <p:cNvSpPr/>
            <p:nvPr/>
          </p:nvSpPr>
          <p:spPr>
            <a:xfrm>
              <a:off x="7756716" y="4340259"/>
              <a:ext cx="1307237" cy="307487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1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DF6873D1-75F8-4188-8E10-78AAA6059D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6821" y="2896035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83F51AF6-5D13-44CB-9086-CA00B047F0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2604" y="211730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62A39196-21FC-489B-9DF7-FABCDA0B109B}"/>
                </a:ext>
              </a:extLst>
            </p:cNvPr>
            <p:cNvSpPr txBox="1"/>
            <p:nvPr/>
          </p:nvSpPr>
          <p:spPr>
            <a:xfrm>
              <a:off x="3534232" y="1765577"/>
              <a:ext cx="987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AA682F0E-F9CE-4D26-B0BA-68FC21173DC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59138" y="5398175"/>
              <a:ext cx="922031" cy="738"/>
            </a:xfrm>
            <a:prstGeom prst="straightConnector1">
              <a:avLst/>
            </a:prstGeom>
            <a:ln w="28575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9CE81606-06DA-4C64-B3FB-3F834C0DAF71}"/>
                </a:ext>
              </a:extLst>
            </p:cNvPr>
            <p:cNvSpPr txBox="1"/>
            <p:nvPr/>
          </p:nvSpPr>
          <p:spPr>
            <a:xfrm>
              <a:off x="3571039" y="2922499"/>
              <a:ext cx="925497" cy="846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-GP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-GS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access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state info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observation metrics info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9FE61148-FF60-4E0B-B28A-B6F7231CEBC4}"/>
                </a:ext>
              </a:extLst>
            </p:cNvPr>
            <p:cNvSpPr txBox="1"/>
            <p:nvPr/>
          </p:nvSpPr>
          <p:spPr>
            <a:xfrm>
              <a:off x="3540959" y="5447481"/>
              <a:ext cx="98720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Results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197ED0D8-0581-4582-B791-8EC4E3A8C9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53401" y="2896773"/>
              <a:ext cx="884690" cy="0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5667D714-7120-4F6F-814B-92A03549CDF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0870" y="4599517"/>
              <a:ext cx="922031" cy="738"/>
            </a:xfrm>
            <a:prstGeom prst="straightConnector1">
              <a:avLst/>
            </a:prstGeom>
            <a:ln w="28575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72C9966E-D48E-480B-A6F3-7AEA67689793}"/>
                </a:ext>
              </a:extLst>
            </p:cNvPr>
            <p:cNvCxnSpPr>
              <a:cxnSpLocks/>
              <a:endCxn id="59" idx="3"/>
            </p:cNvCxnSpPr>
            <p:nvPr/>
          </p:nvCxnSpPr>
          <p:spPr>
            <a:xfrm flipH="1">
              <a:off x="4851667" y="4599517"/>
              <a:ext cx="886424" cy="739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8B1ECF48-E288-44B1-BCA6-09C3BA3C413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4967" y="5404528"/>
              <a:ext cx="881221" cy="0"/>
            </a:xfrm>
            <a:prstGeom prst="straightConnector1">
              <a:avLst/>
            </a:prstGeom>
            <a:ln w="19050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0F3461A8-7CE8-4EF8-A6E4-48A944C43B0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10320" y="4427232"/>
              <a:ext cx="1655734" cy="0"/>
            </a:xfrm>
            <a:prstGeom prst="straightConnector1">
              <a:avLst/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B7E38EA0-50D1-4110-8057-7C72DCBD54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8420" y="4585956"/>
              <a:ext cx="1652047" cy="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8E346373-C141-44BB-AD72-B158EB88CDBF}"/>
                </a:ext>
              </a:extLst>
            </p:cNvPr>
            <p:cNvCxnSpPr>
              <a:cxnSpLocks/>
            </p:cNvCxnSpPr>
            <p:nvPr/>
          </p:nvCxnSpPr>
          <p:spPr>
            <a:xfrm>
              <a:off x="8299490" y="3051997"/>
              <a:ext cx="0" cy="1288262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92381917-2583-4D12-92F0-7A9B54677172}"/>
                </a:ext>
              </a:extLst>
            </p:cNvPr>
            <p:cNvSpPr/>
            <p:nvPr/>
          </p:nvSpPr>
          <p:spPr>
            <a:xfrm>
              <a:off x="5374611" y="1674572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Event Handler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85668D7F-96B3-4DE1-84CD-38785E411FFF}"/>
                </a:ext>
              </a:extLst>
            </p:cNvPr>
            <p:cNvSpPr/>
            <p:nvPr/>
          </p:nvSpPr>
          <p:spPr>
            <a:xfrm>
              <a:off x="7311652" y="1674009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ysClr val="windowText" lastClr="000000"/>
                  </a:solidFill>
                </a:rPr>
                <a:t>Sim Start/End</a:t>
              </a:r>
            </a:p>
          </p:txBody>
        </p:sp>
        <p:cxnSp>
          <p:nvCxnSpPr>
            <p:cNvPr id="88" name="Elbow Connector 56">
              <a:extLst>
                <a:ext uri="{FF2B5EF4-FFF2-40B4-BE49-F238E27FC236}">
                  <a16:creationId xmlns:a16="http://schemas.microsoft.com/office/drawing/2014/main" id="{AA4E7D89-F193-4880-A96F-E237B37D1FDE}"/>
                </a:ext>
              </a:extLst>
            </p:cNvPr>
            <p:cNvCxnSpPr>
              <a:cxnSpLocks/>
              <a:stCxn id="56" idx="3"/>
              <a:endCxn id="86" idx="1"/>
            </p:cNvCxnSpPr>
            <p:nvPr/>
          </p:nvCxnSpPr>
          <p:spPr>
            <a:xfrm flipV="1">
              <a:off x="4853401" y="1867447"/>
              <a:ext cx="521210" cy="229931"/>
            </a:xfrm>
            <a:prstGeom prst="bentConnector3">
              <a:avLst>
                <a:gd name="adj1" fmla="val 50000"/>
              </a:avLst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ED86A675-70DC-414A-A93E-F0C380F30F8F}"/>
                </a:ext>
              </a:extLst>
            </p:cNvPr>
            <p:cNvCxnSpPr>
              <a:cxnSpLocks/>
              <a:stCxn id="87" idx="1"/>
              <a:endCxn id="86" idx="3"/>
            </p:cNvCxnSpPr>
            <p:nvPr/>
          </p:nvCxnSpPr>
          <p:spPr>
            <a:xfrm flipH="1">
              <a:off x="6513638" y="1866884"/>
              <a:ext cx="798014" cy="563"/>
            </a:xfrm>
            <a:prstGeom prst="straightConnector1">
              <a:avLst/>
            </a:prstGeom>
            <a:ln w="19050">
              <a:prstDash val="solid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C1A66523-584F-4B1A-95AA-B05224EA7F69}"/>
                </a:ext>
              </a:extLst>
            </p:cNvPr>
            <p:cNvCxnSpPr>
              <a:cxnSpLocks/>
            </p:cNvCxnSpPr>
            <p:nvPr/>
          </p:nvCxnSpPr>
          <p:spPr>
            <a:xfrm>
              <a:off x="5909435" y="2059759"/>
              <a:ext cx="0" cy="45210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Rounded Rectangle 29">
              <a:extLst>
                <a:ext uri="{FF2B5EF4-FFF2-40B4-BE49-F238E27FC236}">
                  <a16:creationId xmlns:a16="http://schemas.microsoft.com/office/drawing/2014/main" id="{BC19FCC3-B4A4-44DC-920A-927C94FBF0EE}"/>
                </a:ext>
              </a:extLst>
            </p:cNvPr>
            <p:cNvSpPr/>
            <p:nvPr/>
          </p:nvSpPr>
          <p:spPr>
            <a:xfrm>
              <a:off x="5251284" y="1345167"/>
              <a:ext cx="3281173" cy="902555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200" i="1" dirty="0">
                  <a:solidFill>
                    <a:sysClr val="windowText" lastClr="000000"/>
                  </a:solidFill>
                </a:rPr>
                <a:t>Simulation Module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95A1CE58-0D3D-4A06-BA92-FEE3C9F5F5A2}"/>
                </a:ext>
              </a:extLst>
            </p:cNvPr>
            <p:cNvSpPr txBox="1"/>
            <p:nvPr/>
          </p:nvSpPr>
          <p:spPr>
            <a:xfrm>
              <a:off x="6513638" y="1571019"/>
              <a:ext cx="67521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12099537-1266-4F8F-BED3-A4EB65D7E808}"/>
                </a:ext>
              </a:extLst>
            </p:cNvPr>
            <p:cNvSpPr txBox="1"/>
            <p:nvPr/>
          </p:nvSpPr>
          <p:spPr>
            <a:xfrm>
              <a:off x="5879314" y="2036161"/>
              <a:ext cx="113902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-Scenario Events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59DFB6B0-5BDA-4CFE-B7B2-8ECF5D55B1BD}"/>
                </a:ext>
              </a:extLst>
            </p:cNvPr>
            <p:cNvSpPr txBox="1"/>
            <p:nvPr/>
          </p:nvSpPr>
          <p:spPr>
            <a:xfrm>
              <a:off x="6362517" y="4602876"/>
              <a:ext cx="13072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-Scheduled Measurement Measurements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 (out)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734A4D2A-AB81-4113-ADDD-026B687420ED}"/>
                </a:ext>
              </a:extLst>
            </p:cNvPr>
            <p:cNvSpPr txBox="1"/>
            <p:nvPr/>
          </p:nvSpPr>
          <p:spPr>
            <a:xfrm>
              <a:off x="8299490" y="3497664"/>
              <a:ext cx="1245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</a:t>
              </a:r>
            </a:p>
            <a:p>
              <a:r>
                <a:rPr lang="en-US" sz="7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Requests</a:t>
              </a:r>
            </a:p>
          </p:txBody>
        </p: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C9A8A445-83E8-46BC-8BC2-C1010DD411AF}"/>
                </a:ext>
              </a:extLst>
            </p:cNvPr>
            <p:cNvCxnSpPr>
              <a:cxnSpLocks/>
              <a:stCxn id="64" idx="1"/>
            </p:cNvCxnSpPr>
            <p:nvPr/>
          </p:nvCxnSpPr>
          <p:spPr>
            <a:xfrm flipH="1">
              <a:off x="6108372" y="2898253"/>
              <a:ext cx="1642095" cy="5648"/>
            </a:xfrm>
            <a:prstGeom prst="straightConnector1">
              <a:avLst/>
            </a:prstGeom>
            <a:ln w="19050">
              <a:solidFill>
                <a:schemeClr val="accent1"/>
              </a:solidFill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57FB59E9-CD96-4F55-829C-9D0C6A5611E6}"/>
                </a:ext>
              </a:extLst>
            </p:cNvPr>
            <p:cNvSpPr txBox="1"/>
            <p:nvPr/>
          </p:nvSpPr>
          <p:spPr>
            <a:xfrm>
              <a:off x="5503714" y="6154439"/>
              <a:ext cx="25956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DMAS Agent Framework</a:t>
              </a:r>
            </a:p>
          </p:txBody>
        </p:sp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71597490-3587-466D-979A-C2D749385DD9}"/>
              </a:ext>
            </a:extLst>
          </p:cNvPr>
          <p:cNvSpPr txBox="1"/>
          <p:nvPr/>
        </p:nvSpPr>
        <p:spPr>
          <a:xfrm>
            <a:off x="8547302" y="2461479"/>
            <a:ext cx="13276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(from self or other agents)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88103726-15BE-4EDF-B80C-BB904B51F79E}"/>
              </a:ext>
            </a:extLst>
          </p:cNvPr>
          <p:cNvSpPr txBox="1"/>
          <p:nvPr/>
        </p:nvSpPr>
        <p:spPr>
          <a:xfrm>
            <a:off x="8566863" y="399859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2402CE8D-D53B-4B40-A613-949E49C694D4}"/>
              </a:ext>
            </a:extLst>
          </p:cNvPr>
          <p:cNvSpPr txBox="1"/>
          <p:nvPr/>
        </p:nvSpPr>
        <p:spPr>
          <a:xfrm>
            <a:off x="5751961" y="3760069"/>
            <a:ext cx="98720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</p:spTree>
    <p:extLst>
      <p:ext uri="{BB962C8B-B14F-4D97-AF65-F5344CB8AC3E}">
        <p14:creationId xmlns:p14="http://schemas.microsoft.com/office/powerpoint/2010/main" val="4239342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5E052B"/>
      </a:accent1>
      <a:accent2>
        <a:srgbClr val="42051E"/>
      </a:accent2>
      <a:accent3>
        <a:srgbClr val="5E6A81"/>
      </a:accent3>
      <a:accent4>
        <a:srgbClr val="8F99A8"/>
      </a:accent4>
      <a:accent5>
        <a:srgbClr val="5C395A"/>
      </a:accent5>
      <a:accent6>
        <a:srgbClr val="855D5D"/>
      </a:accent6>
      <a:hlink>
        <a:srgbClr val="CC9900"/>
      </a:hlink>
      <a:folHlink>
        <a:srgbClr val="96A9A9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21083</TotalTime>
  <Words>5492</Words>
  <Application>Microsoft Office PowerPoint</Application>
  <PresentationFormat>Widescreen</PresentationFormat>
  <Paragraphs>1225</Paragraphs>
  <Slides>36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6" baseType="lpstr">
      <vt:lpstr>Arial</vt:lpstr>
      <vt:lpstr>Baskerville</vt:lpstr>
      <vt:lpstr>Calibri</vt:lpstr>
      <vt:lpstr>Cambria Math</vt:lpstr>
      <vt:lpstr>Damascus</vt:lpstr>
      <vt:lpstr>Franklin Gothic Book</vt:lpstr>
      <vt:lpstr>Franklin Gothic Medium</vt:lpstr>
      <vt:lpstr>Helvetica</vt:lpstr>
      <vt:lpstr>Wingdings</vt:lpstr>
      <vt:lpstr>Office Theme</vt:lpstr>
      <vt:lpstr>DMAS: Decentralized Multiagent Simulation – System Architecture</vt:lpstr>
      <vt:lpstr>Motivation and Challenges</vt:lpstr>
      <vt:lpstr>Mission Concept: 3D-CHESS</vt:lpstr>
      <vt:lpstr>Mission Concept: 3D-CHESS</vt:lpstr>
      <vt:lpstr>Decentralized Multiagent Simulation (DMAS)</vt:lpstr>
      <vt:lpstr>Inter-Agent Messages</vt:lpstr>
      <vt:lpstr>Environment Server Architecture</vt:lpstr>
      <vt:lpstr>Agent Simulation Architecture</vt:lpstr>
      <vt:lpstr>Agent Simulation Architecture</vt:lpstr>
      <vt:lpstr>Agent Simulation Architecture</vt:lpstr>
      <vt:lpstr>Engineering Module </vt:lpstr>
      <vt:lpstr>Engineering Module </vt:lpstr>
      <vt:lpstr>Engineering Module - Plan Execution </vt:lpstr>
      <vt:lpstr>Agent Simulation Architecture</vt:lpstr>
      <vt:lpstr>Agent Simulation Architecture</vt:lpstr>
      <vt:lpstr>Agent Simulation Architecture</vt:lpstr>
      <vt:lpstr>Science Module</vt:lpstr>
      <vt:lpstr>Science Module – Chl example</vt:lpstr>
      <vt:lpstr>Agent Simulation Architecture</vt:lpstr>
      <vt:lpstr>Agent Simulation Architecture</vt:lpstr>
      <vt:lpstr>Agent Simulation Architecture</vt:lpstr>
      <vt:lpstr>Scheduler Module</vt:lpstr>
      <vt:lpstr>Agent Simulation Architecture</vt:lpstr>
      <vt:lpstr>Development Status</vt:lpstr>
      <vt:lpstr>Questions?</vt:lpstr>
      <vt:lpstr>References</vt:lpstr>
      <vt:lpstr>Backup Slides</vt:lpstr>
      <vt:lpstr>Decentralized Multiagent Simulation (DMAS)</vt:lpstr>
      <vt:lpstr>Simulation Framework</vt:lpstr>
      <vt:lpstr>Requirement-Driven Utility Function</vt:lpstr>
      <vt:lpstr>Simulation Framework</vt:lpstr>
      <vt:lpstr>Simulation Framework</vt:lpstr>
      <vt:lpstr>ToDo’s</vt:lpstr>
      <vt:lpstr>Types of Requests</vt:lpstr>
      <vt:lpstr>End Users</vt:lpstr>
      <vt:lpstr>Validation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</dc:title>
  <dc:creator>Alan Aguilar</dc:creator>
  <cp:lastModifiedBy>Alan Aguilar</cp:lastModifiedBy>
  <cp:revision>367</cp:revision>
  <dcterms:created xsi:type="dcterms:W3CDTF">2020-07-28T18:06:27Z</dcterms:created>
  <dcterms:modified xsi:type="dcterms:W3CDTF">2022-08-31T22:55:53Z</dcterms:modified>
</cp:coreProperties>
</file>

<file path=docProps/thumbnail.jpeg>
</file>